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309" r:id="rId3"/>
    <p:sldId id="310" r:id="rId4"/>
    <p:sldId id="311" r:id="rId5"/>
    <p:sldId id="312" r:id="rId6"/>
    <p:sldId id="313" r:id="rId7"/>
    <p:sldId id="314" r:id="rId8"/>
    <p:sldId id="315" r:id="rId9"/>
    <p:sldId id="316" r:id="rId10"/>
    <p:sldId id="317" r:id="rId11"/>
    <p:sldId id="318" r:id="rId12"/>
    <p:sldId id="319" r:id="rId13"/>
    <p:sldId id="320" r:id="rId14"/>
    <p:sldId id="321" r:id="rId15"/>
    <p:sldId id="322"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ED44EB-B46A-4E73-BEAF-0858D131933C}" type="datetimeFigureOut">
              <a:rPr lang="es-ES" smtClean="0"/>
              <a:pPr/>
              <a:t>03/12/2013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159349-BCDD-434B-8717-8154CED6DFBA}" type="slidenum">
              <a:rPr lang="es-ES" smtClean="0"/>
              <a:pPr/>
              <a:t>‹Nº›</a:t>
            </a:fld>
            <a:endParaRPr lang="es-ES"/>
          </a:p>
        </p:txBody>
      </p:sp>
    </p:spTree>
    <p:extLst>
      <p:ext uri="{BB962C8B-B14F-4D97-AF65-F5344CB8AC3E}">
        <p14:creationId xmlns:p14="http://schemas.microsoft.com/office/powerpoint/2010/main" xmlns="" val="396625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ED44EB-B46A-4E73-BEAF-0858D131933C}" type="datetimeFigureOut">
              <a:rPr lang="es-ES" smtClean="0"/>
              <a:pPr/>
              <a:t>03/12/2013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159349-BCDD-434B-8717-8154CED6DFBA}" type="slidenum">
              <a:rPr lang="es-ES" smtClean="0"/>
              <a:pPr/>
              <a:t>‹Nº›</a:t>
            </a:fld>
            <a:endParaRPr lang="es-ES"/>
          </a:p>
        </p:txBody>
      </p:sp>
    </p:spTree>
    <p:extLst>
      <p:ext uri="{BB962C8B-B14F-4D97-AF65-F5344CB8AC3E}">
        <p14:creationId xmlns:p14="http://schemas.microsoft.com/office/powerpoint/2010/main" xmlns="" val="3302954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ED44EB-B46A-4E73-BEAF-0858D131933C}" type="datetimeFigureOut">
              <a:rPr lang="es-ES" smtClean="0"/>
              <a:pPr/>
              <a:t>03/12/2013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159349-BCDD-434B-8717-8154CED6DFBA}" type="slidenum">
              <a:rPr lang="es-ES" smtClean="0"/>
              <a:pPr/>
              <a:t>‹Nº›</a:t>
            </a:fld>
            <a:endParaRPr lang="es-ES"/>
          </a:p>
        </p:txBody>
      </p:sp>
    </p:spTree>
    <p:extLst>
      <p:ext uri="{BB962C8B-B14F-4D97-AF65-F5344CB8AC3E}">
        <p14:creationId xmlns:p14="http://schemas.microsoft.com/office/powerpoint/2010/main" xmlns="" val="23348854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chart">
  <p:cSld name="Título y gráfic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25463"/>
            <a:ext cx="7772400" cy="1311275"/>
          </a:xfrm>
        </p:spPr>
        <p:txBody>
          <a:bodyPr/>
          <a:lstStyle/>
          <a:p>
            <a:r>
              <a:rPr lang="es-ES" smtClean="0"/>
              <a:t>Haga clic para modificar el estilo de título del patrón</a:t>
            </a:r>
            <a:endParaRPr lang="es-ES"/>
          </a:p>
        </p:txBody>
      </p:sp>
      <p:sp>
        <p:nvSpPr>
          <p:cNvPr id="3" name="2 Marcador de gráfico"/>
          <p:cNvSpPr>
            <a:spLocks noGrp="1"/>
          </p:cNvSpPr>
          <p:nvPr>
            <p:ph type="chart" idx="1"/>
          </p:nvPr>
        </p:nvSpPr>
        <p:spPr>
          <a:xfrm>
            <a:off x="685800" y="1981200"/>
            <a:ext cx="7772400" cy="2747963"/>
          </a:xfrm>
        </p:spPr>
        <p:txBody>
          <a:bodyPr/>
          <a:lstStyle/>
          <a:p>
            <a:endParaRPr lang="es-ES"/>
          </a:p>
        </p:txBody>
      </p:sp>
      <p:sp>
        <p:nvSpPr>
          <p:cNvPr id="4" name="3 Marcador de fecha"/>
          <p:cNvSpPr>
            <a:spLocks noGrp="1"/>
          </p:cNvSpPr>
          <p:nvPr>
            <p:ph type="dt" sz="half" idx="10"/>
          </p:nvPr>
        </p:nvSpPr>
        <p:spPr>
          <a:xfrm>
            <a:off x="685800" y="6248400"/>
            <a:ext cx="1905000" cy="457200"/>
          </a:xfrm>
        </p:spPr>
        <p:txBody>
          <a:bodyPr/>
          <a:lstStyle>
            <a:lvl1pPr>
              <a:defRPr/>
            </a:lvl1pPr>
          </a:lstStyle>
          <a:p>
            <a:endParaRPr lang="en-US"/>
          </a:p>
        </p:txBody>
      </p:sp>
      <p:sp>
        <p:nvSpPr>
          <p:cNvPr id="5" name="4 Marcador de pie de página"/>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5 Marcador de número de diapositiva"/>
          <p:cNvSpPr>
            <a:spLocks noGrp="1"/>
          </p:cNvSpPr>
          <p:nvPr>
            <p:ph type="sldNum" sz="quarter" idx="12"/>
          </p:nvPr>
        </p:nvSpPr>
        <p:spPr>
          <a:xfrm>
            <a:off x="6553200" y="6248400"/>
            <a:ext cx="1905000" cy="457200"/>
          </a:xfrm>
        </p:spPr>
        <p:txBody>
          <a:bodyPr/>
          <a:lstStyle>
            <a:lvl1pPr>
              <a:defRPr/>
            </a:lvl1pPr>
          </a:lstStyle>
          <a:p>
            <a:fld id="{C060B336-C4B3-4959-9262-962350D37145}" type="slidenum">
              <a:rPr lang="en-US"/>
              <a:pPr/>
              <a:t>‹Nº›</a:t>
            </a:fld>
            <a:endParaRPr lang="en-US"/>
          </a:p>
        </p:txBody>
      </p:sp>
    </p:spTree>
    <p:extLst>
      <p:ext uri="{BB962C8B-B14F-4D97-AF65-F5344CB8AC3E}">
        <p14:creationId xmlns:p14="http://schemas.microsoft.com/office/powerpoint/2010/main" xmlns="" val="3327767688"/>
      </p:ext>
    </p:extLst>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ED44EB-B46A-4E73-BEAF-0858D131933C}" type="datetimeFigureOut">
              <a:rPr lang="es-ES" smtClean="0"/>
              <a:pPr/>
              <a:t>03/12/2013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159349-BCDD-434B-8717-8154CED6DFBA}" type="slidenum">
              <a:rPr lang="es-ES" smtClean="0"/>
              <a:pPr/>
              <a:t>‹Nº›</a:t>
            </a:fld>
            <a:endParaRPr lang="es-ES"/>
          </a:p>
        </p:txBody>
      </p:sp>
    </p:spTree>
    <p:extLst>
      <p:ext uri="{BB962C8B-B14F-4D97-AF65-F5344CB8AC3E}">
        <p14:creationId xmlns:p14="http://schemas.microsoft.com/office/powerpoint/2010/main" xmlns="" val="1688994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ED44EB-B46A-4E73-BEAF-0858D131933C}" type="datetimeFigureOut">
              <a:rPr lang="es-ES" smtClean="0"/>
              <a:pPr/>
              <a:t>03/12/2013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159349-BCDD-434B-8717-8154CED6DFBA}" type="slidenum">
              <a:rPr lang="es-ES" smtClean="0"/>
              <a:pPr/>
              <a:t>‹Nº›</a:t>
            </a:fld>
            <a:endParaRPr lang="es-ES"/>
          </a:p>
        </p:txBody>
      </p:sp>
    </p:spTree>
    <p:extLst>
      <p:ext uri="{BB962C8B-B14F-4D97-AF65-F5344CB8AC3E}">
        <p14:creationId xmlns:p14="http://schemas.microsoft.com/office/powerpoint/2010/main" xmlns="" val="382483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ED44EB-B46A-4E73-BEAF-0858D131933C}" type="datetimeFigureOut">
              <a:rPr lang="es-ES" smtClean="0"/>
              <a:pPr/>
              <a:t>03/12/2013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B159349-BCDD-434B-8717-8154CED6DFBA}" type="slidenum">
              <a:rPr lang="es-ES" smtClean="0"/>
              <a:pPr/>
              <a:t>‹Nº›</a:t>
            </a:fld>
            <a:endParaRPr lang="es-ES"/>
          </a:p>
        </p:txBody>
      </p:sp>
    </p:spTree>
    <p:extLst>
      <p:ext uri="{BB962C8B-B14F-4D97-AF65-F5344CB8AC3E}">
        <p14:creationId xmlns:p14="http://schemas.microsoft.com/office/powerpoint/2010/main" xmlns="" val="1346993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ED44EB-B46A-4E73-BEAF-0858D131933C}" type="datetimeFigureOut">
              <a:rPr lang="es-ES" smtClean="0"/>
              <a:pPr/>
              <a:t>03/12/2013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B159349-BCDD-434B-8717-8154CED6DFBA}" type="slidenum">
              <a:rPr lang="es-ES" smtClean="0"/>
              <a:pPr/>
              <a:t>‹Nº›</a:t>
            </a:fld>
            <a:endParaRPr lang="es-ES"/>
          </a:p>
        </p:txBody>
      </p:sp>
    </p:spTree>
    <p:extLst>
      <p:ext uri="{BB962C8B-B14F-4D97-AF65-F5344CB8AC3E}">
        <p14:creationId xmlns:p14="http://schemas.microsoft.com/office/powerpoint/2010/main" xmlns="" val="178291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ED44EB-B46A-4E73-BEAF-0858D131933C}" type="datetimeFigureOut">
              <a:rPr lang="es-ES" smtClean="0"/>
              <a:pPr/>
              <a:t>03/12/2013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B159349-BCDD-434B-8717-8154CED6DFBA}" type="slidenum">
              <a:rPr lang="es-ES" smtClean="0"/>
              <a:pPr/>
              <a:t>‹Nº›</a:t>
            </a:fld>
            <a:endParaRPr lang="es-ES"/>
          </a:p>
        </p:txBody>
      </p:sp>
    </p:spTree>
    <p:extLst>
      <p:ext uri="{BB962C8B-B14F-4D97-AF65-F5344CB8AC3E}">
        <p14:creationId xmlns:p14="http://schemas.microsoft.com/office/powerpoint/2010/main" xmlns="" val="743272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ED44EB-B46A-4E73-BEAF-0858D131933C}" type="datetimeFigureOut">
              <a:rPr lang="es-ES" smtClean="0"/>
              <a:pPr/>
              <a:t>03/12/2013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B159349-BCDD-434B-8717-8154CED6DFBA}" type="slidenum">
              <a:rPr lang="es-ES" smtClean="0"/>
              <a:pPr/>
              <a:t>‹Nº›</a:t>
            </a:fld>
            <a:endParaRPr lang="es-ES"/>
          </a:p>
        </p:txBody>
      </p:sp>
    </p:spTree>
    <p:extLst>
      <p:ext uri="{BB962C8B-B14F-4D97-AF65-F5344CB8AC3E}">
        <p14:creationId xmlns:p14="http://schemas.microsoft.com/office/powerpoint/2010/main" xmlns="" val="931002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ED44EB-B46A-4E73-BEAF-0858D131933C}" type="datetimeFigureOut">
              <a:rPr lang="es-ES" smtClean="0"/>
              <a:pPr/>
              <a:t>03/12/2013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B159349-BCDD-434B-8717-8154CED6DFBA}" type="slidenum">
              <a:rPr lang="es-ES" smtClean="0"/>
              <a:pPr/>
              <a:t>‹Nº›</a:t>
            </a:fld>
            <a:endParaRPr lang="es-ES"/>
          </a:p>
        </p:txBody>
      </p:sp>
    </p:spTree>
    <p:extLst>
      <p:ext uri="{BB962C8B-B14F-4D97-AF65-F5344CB8AC3E}">
        <p14:creationId xmlns:p14="http://schemas.microsoft.com/office/powerpoint/2010/main" xmlns="" val="654708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ED44EB-B46A-4E73-BEAF-0858D131933C}" type="datetimeFigureOut">
              <a:rPr lang="es-ES" smtClean="0"/>
              <a:pPr/>
              <a:t>03/12/2013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B159349-BCDD-434B-8717-8154CED6DFBA}" type="slidenum">
              <a:rPr lang="es-ES" smtClean="0"/>
              <a:pPr/>
              <a:t>‹Nº›</a:t>
            </a:fld>
            <a:endParaRPr lang="es-ES"/>
          </a:p>
        </p:txBody>
      </p:sp>
    </p:spTree>
    <p:extLst>
      <p:ext uri="{BB962C8B-B14F-4D97-AF65-F5344CB8AC3E}">
        <p14:creationId xmlns:p14="http://schemas.microsoft.com/office/powerpoint/2010/main" xmlns="" val="4251725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20000"/>
                <a:lumOff val="80000"/>
                <a:alpha val="9000"/>
              </a:schemeClr>
            </a:gs>
            <a:gs pos="100000">
              <a:schemeClr val="accent4">
                <a:lumMod val="20000"/>
                <a:lumOff val="8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D44EB-B46A-4E73-BEAF-0858D131933C}" type="datetimeFigureOut">
              <a:rPr lang="es-ES" smtClean="0"/>
              <a:pPr/>
              <a:t>03/12/2013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159349-BCDD-434B-8717-8154CED6DFBA}" type="slidenum">
              <a:rPr lang="es-ES" smtClean="0"/>
              <a:pPr/>
              <a:t>‹Nº›</a:t>
            </a:fld>
            <a:endParaRPr lang="es-ES"/>
          </a:p>
        </p:txBody>
      </p:sp>
    </p:spTree>
    <p:extLst>
      <p:ext uri="{BB962C8B-B14F-4D97-AF65-F5344CB8AC3E}">
        <p14:creationId xmlns:p14="http://schemas.microsoft.com/office/powerpoint/2010/main" xmlns="" val="2687995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Hoja_de_c_lculo_de_Microsoft_Office_Excel_97-20031.xls"/><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oleObject" Target="../embeddings/Hoja_de_c_lculo_de_Microsoft_Office_Excel_97-20033.xls"/><Relationship Id="rId4" Type="http://schemas.openxmlformats.org/officeDocument/2006/relationships/oleObject" Target="../embeddings/Hoja_de_c_lculo_de_Microsoft_Office_Excel_97-20032.xls"/></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3 Imagen" descr="cartel fondo.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Rectángulo"/>
          <p:cNvSpPr/>
          <p:nvPr/>
        </p:nvSpPr>
        <p:spPr>
          <a:xfrm>
            <a:off x="1259632" y="836712"/>
            <a:ext cx="6840760" cy="5632311"/>
          </a:xfrm>
          <a:prstGeom prst="rect">
            <a:avLst/>
          </a:prstGeom>
        </p:spPr>
        <p:txBody>
          <a:bodyPr wrap="square">
            <a:spAutoFit/>
          </a:bodyPr>
          <a:lstStyle/>
          <a:p>
            <a:r>
              <a:rPr lang="es-ES" sz="2000" b="1" dirty="0" smtClean="0">
                <a:latin typeface="Arial" pitchFamily="34" charset="0"/>
                <a:cs typeface="Arial" pitchFamily="34" charset="0"/>
              </a:rPr>
              <a:t>DESDE LA PERSPECTIVA DE GÉNERO SE NOS LLAMA LA ATENCIÓN ……………………………..</a:t>
            </a:r>
          </a:p>
          <a:p>
            <a:endParaRPr lang="es-ES" sz="2000" dirty="0">
              <a:latin typeface="Arial" pitchFamily="34" charset="0"/>
              <a:cs typeface="Arial" pitchFamily="34" charset="0"/>
            </a:endParaRPr>
          </a:p>
          <a:p>
            <a:r>
              <a:rPr lang="es-ES" sz="2000" dirty="0" smtClean="0">
                <a:latin typeface="Arial" pitchFamily="34" charset="0"/>
                <a:cs typeface="Arial" pitchFamily="34" charset="0"/>
              </a:rPr>
              <a:t>EL MANDATO SOCIAL DE LOS CUIDADOS FAMILIARES SIGUE VIGENTE</a:t>
            </a:r>
          </a:p>
          <a:p>
            <a:endParaRPr lang="es-ES" sz="2000" dirty="0">
              <a:latin typeface="Arial" pitchFamily="34" charset="0"/>
              <a:cs typeface="Arial" pitchFamily="34" charset="0"/>
            </a:endParaRPr>
          </a:p>
          <a:p>
            <a:r>
              <a:rPr lang="es-ES" sz="2000" dirty="0" smtClean="0">
                <a:latin typeface="Arial" pitchFamily="34" charset="0"/>
                <a:cs typeface="Arial" pitchFamily="34" charset="0"/>
              </a:rPr>
              <a:t>Las mujeres nos culpabilizamos si no cuidamos de la familia y la casa</a:t>
            </a:r>
          </a:p>
          <a:p>
            <a:endParaRPr lang="es-ES" sz="2000" dirty="0" smtClean="0">
              <a:latin typeface="Arial" pitchFamily="34" charset="0"/>
              <a:cs typeface="Arial" pitchFamily="34" charset="0"/>
            </a:endParaRPr>
          </a:p>
          <a:p>
            <a:r>
              <a:rPr lang="es-ES" sz="2000" dirty="0" smtClean="0">
                <a:latin typeface="Arial" pitchFamily="34" charset="0"/>
                <a:cs typeface="Arial" pitchFamily="34" charset="0"/>
              </a:rPr>
              <a:t>Nos cuesta reivindicar la corresponsabilidad de los cuidados con las parejas, los padres/madres….de los nietos</a:t>
            </a:r>
          </a:p>
          <a:p>
            <a:endParaRPr lang="es-ES" sz="2000" dirty="0">
              <a:latin typeface="Arial" pitchFamily="34" charset="0"/>
              <a:cs typeface="Arial" pitchFamily="34" charset="0"/>
            </a:endParaRPr>
          </a:p>
          <a:p>
            <a:r>
              <a:rPr lang="es-ES" sz="2000" dirty="0" smtClean="0">
                <a:latin typeface="Arial" pitchFamily="34" charset="0"/>
                <a:cs typeface="Arial" pitchFamily="34" charset="0"/>
              </a:rPr>
              <a:t>Nos cuesta reivindicar servicios públicos corresponsables de los cuidados de los niños/as   </a:t>
            </a:r>
          </a:p>
          <a:p>
            <a:endParaRPr lang="es-ES" sz="2000" dirty="0">
              <a:latin typeface="Arial" pitchFamily="34" charset="0"/>
              <a:cs typeface="Arial" pitchFamily="34" charset="0"/>
            </a:endParaRPr>
          </a:p>
          <a:p>
            <a:r>
              <a:rPr lang="es-ES" sz="2000" dirty="0" smtClean="0">
                <a:latin typeface="Arial" pitchFamily="34" charset="0"/>
                <a:cs typeface="Arial" pitchFamily="34" charset="0"/>
              </a:rPr>
              <a:t>Nos cuesta cuidar de nosotras y ponernos en primer lugar: salud, ocio, amistades sociales y culturales…</a:t>
            </a:r>
            <a:endParaRPr lang="es-ES" sz="2000" dirty="0">
              <a:latin typeface="Arial" pitchFamily="34" charset="0"/>
              <a:cs typeface="Arial" pitchFamily="34" charset="0"/>
            </a:endParaRPr>
          </a:p>
        </p:txBody>
      </p:sp>
    </p:spTree>
    <p:extLst>
      <p:ext uri="{BB962C8B-B14F-4D97-AF65-F5344CB8AC3E}">
        <p14:creationId xmlns:p14="http://schemas.microsoft.com/office/powerpoint/2010/main" xmlns="" val="1839728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764704"/>
            <a:ext cx="8229600" cy="5544616"/>
          </a:xfrm>
        </p:spPr>
        <p:txBody>
          <a:bodyPr/>
          <a:lstStyle/>
          <a:p>
            <a:pPr marL="0" indent="0">
              <a:buNone/>
            </a:pPr>
            <a:r>
              <a:rPr lang="es-ES" sz="2400" b="1" dirty="0" smtClean="0">
                <a:latin typeface="Arial" pitchFamily="34" charset="0"/>
                <a:cs typeface="Arial" pitchFamily="34" charset="0"/>
              </a:rPr>
              <a:t>EN DEFINIVA……….REALIDAD </a:t>
            </a:r>
            <a:r>
              <a:rPr lang="es-ES" sz="2400" b="1" dirty="0">
                <a:latin typeface="Arial" pitchFamily="34" charset="0"/>
                <a:cs typeface="Arial" pitchFamily="34" charset="0"/>
              </a:rPr>
              <a:t>DIVERSA</a:t>
            </a:r>
          </a:p>
          <a:p>
            <a:pPr marL="0" indent="0">
              <a:buNone/>
            </a:pPr>
            <a:endParaRPr lang="es-ES" dirty="0" smtClean="0">
              <a:latin typeface="Arial" pitchFamily="34" charset="0"/>
              <a:cs typeface="Arial" pitchFamily="34" charset="0"/>
            </a:endParaRPr>
          </a:p>
          <a:p>
            <a:pPr marL="0" indent="0">
              <a:buNone/>
            </a:pPr>
            <a:r>
              <a:rPr lang="es-ES" dirty="0" smtClean="0">
                <a:latin typeface="Arial" pitchFamily="34" charset="0"/>
                <a:cs typeface="Arial" pitchFamily="34" charset="0"/>
              </a:rPr>
              <a:t>Cada </a:t>
            </a:r>
            <a:r>
              <a:rPr lang="es-ES" dirty="0">
                <a:latin typeface="Arial" pitchFamily="34" charset="0"/>
                <a:cs typeface="Arial" pitchFamily="34" charset="0"/>
              </a:rPr>
              <a:t>situación y cada abuela cuidadora es un mundo, una historia, una biografía, una </a:t>
            </a:r>
            <a:r>
              <a:rPr lang="es-ES" dirty="0" smtClean="0">
                <a:latin typeface="Arial" pitchFamily="34" charset="0"/>
                <a:cs typeface="Arial" pitchFamily="34" charset="0"/>
              </a:rPr>
              <a:t>circunstancias vitales y económicas, </a:t>
            </a:r>
            <a:r>
              <a:rPr lang="es-ES" dirty="0">
                <a:latin typeface="Arial" pitchFamily="34" charset="0"/>
                <a:cs typeface="Arial" pitchFamily="34" charset="0"/>
              </a:rPr>
              <a:t>un carácter, unas creencias</a:t>
            </a:r>
            <a:r>
              <a:rPr lang="es-ES" dirty="0" smtClean="0">
                <a:latin typeface="Arial" pitchFamily="34" charset="0"/>
                <a:cs typeface="Arial" pitchFamily="34" charset="0"/>
              </a:rPr>
              <a:t>….una manera de entender la vida, la educación……………..</a:t>
            </a:r>
          </a:p>
          <a:p>
            <a:pPr marL="0" indent="0">
              <a:buNone/>
            </a:pPr>
            <a:r>
              <a:rPr lang="es-ES" dirty="0" smtClean="0">
                <a:latin typeface="Arial" pitchFamily="34" charset="0"/>
                <a:cs typeface="Arial" pitchFamily="34" charset="0"/>
              </a:rPr>
              <a:t>Quien soy? Cuales son mis circunstancias? Y mis posibilidades? Qué quiero?</a:t>
            </a:r>
            <a:endParaRPr lang="es-ES" dirty="0">
              <a:latin typeface="Arial" pitchFamily="34" charset="0"/>
              <a:cs typeface="Arial" pitchFamily="34" charset="0"/>
            </a:endParaRPr>
          </a:p>
          <a:p>
            <a:endParaRPr lang="es-ES" dirty="0">
              <a:latin typeface="Arial" pitchFamily="34" charset="0"/>
              <a:cs typeface="Arial" pitchFamily="34" charset="0"/>
            </a:endParaRPr>
          </a:p>
          <a:p>
            <a:endParaRPr lang="es-ES" dirty="0"/>
          </a:p>
        </p:txBody>
      </p:sp>
    </p:spTree>
    <p:extLst>
      <p:ext uri="{BB962C8B-B14F-4D97-AF65-F5344CB8AC3E}">
        <p14:creationId xmlns:p14="http://schemas.microsoft.com/office/powerpoint/2010/main" xmlns="" val="3964154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85786" y="0"/>
            <a:ext cx="8136904" cy="1066800"/>
          </a:xfrm>
        </p:spPr>
        <p:txBody>
          <a:bodyPr>
            <a:normAutofit/>
          </a:bodyPr>
          <a:lstStyle/>
          <a:p>
            <a:r>
              <a:rPr lang="es-ES_tradnl" sz="2000" b="1" dirty="0" smtClean="0">
                <a:latin typeface="Arial" pitchFamily="34" charset="0"/>
                <a:cs typeface="Arial" pitchFamily="34" charset="0"/>
              </a:rPr>
              <a:t>IDENTIFICAR CONFLICTOS Y HACERSE PREGUNTAS </a:t>
            </a:r>
            <a:r>
              <a:rPr lang="es-ES_tradnl" sz="2000" b="1" dirty="0">
                <a:latin typeface="Arial" pitchFamily="34" charset="0"/>
                <a:cs typeface="Arial" pitchFamily="34" charset="0"/>
              </a:rPr>
              <a:t/>
            </a:r>
            <a:br>
              <a:rPr lang="es-ES_tradnl" sz="2000" b="1" dirty="0">
                <a:latin typeface="Arial" pitchFamily="34" charset="0"/>
                <a:cs typeface="Arial" pitchFamily="34" charset="0"/>
              </a:rPr>
            </a:br>
            <a:endParaRPr lang="es-ES_tradnl" sz="2000" b="1" dirty="0">
              <a:solidFill>
                <a:schemeClr val="tx1"/>
              </a:solidFill>
              <a:latin typeface="Arial" pitchFamily="34" charset="0"/>
              <a:cs typeface="Arial" pitchFamily="34" charset="0"/>
            </a:endParaRPr>
          </a:p>
        </p:txBody>
      </p:sp>
      <p:sp>
        <p:nvSpPr>
          <p:cNvPr id="2" name="1 CuadroTexto"/>
          <p:cNvSpPr txBox="1"/>
          <p:nvPr/>
        </p:nvSpPr>
        <p:spPr>
          <a:xfrm>
            <a:off x="881158" y="692696"/>
            <a:ext cx="7704856" cy="6186309"/>
          </a:xfrm>
          <a:prstGeom prst="rect">
            <a:avLst/>
          </a:prstGeom>
          <a:noFill/>
        </p:spPr>
        <p:txBody>
          <a:bodyPr wrap="square" rtlCol="0">
            <a:spAutoFit/>
          </a:bodyPr>
          <a:lstStyle/>
          <a:p>
            <a:r>
              <a:rPr lang="es-ES" dirty="0" smtClean="0">
                <a:latin typeface="Arial" pitchFamily="34" charset="0"/>
                <a:cs typeface="Arial" pitchFamily="34" charset="0"/>
              </a:rPr>
              <a:t>¿Cómo decir que no o como poner límites  a las horas y tareas de cuidados de los/as nietos/as cuando los/las hijos/as me necesitan?</a:t>
            </a:r>
          </a:p>
          <a:p>
            <a:endParaRPr lang="es-ES" dirty="0" smtClean="0">
              <a:latin typeface="Arial" pitchFamily="34" charset="0"/>
              <a:cs typeface="Arial" pitchFamily="34" charset="0"/>
            </a:endParaRPr>
          </a:p>
          <a:p>
            <a:r>
              <a:rPr lang="es-ES" dirty="0" smtClean="0">
                <a:latin typeface="Arial" pitchFamily="34" charset="0"/>
                <a:cs typeface="Arial" pitchFamily="34" charset="0"/>
              </a:rPr>
              <a:t>¿Cómo es la relación con mi pareja (si la tengo)? ¿es igualitaria? ¿Cómo se reparten las tareas de cuidado?</a:t>
            </a:r>
          </a:p>
          <a:p>
            <a:endParaRPr lang="es-ES" dirty="0" smtClean="0">
              <a:latin typeface="Arial" pitchFamily="34" charset="0"/>
              <a:cs typeface="Arial" pitchFamily="34" charset="0"/>
            </a:endParaRPr>
          </a:p>
          <a:p>
            <a:r>
              <a:rPr lang="es-ES" dirty="0" smtClean="0">
                <a:latin typeface="Arial" pitchFamily="34" charset="0"/>
                <a:cs typeface="Arial" pitchFamily="34" charset="0"/>
              </a:rPr>
              <a:t>¿Tengo sentimientos de culpa si pienso en mi y respondo a mis necesidades?</a:t>
            </a:r>
          </a:p>
          <a:p>
            <a:endParaRPr lang="es-ES" dirty="0" smtClean="0">
              <a:latin typeface="Arial" pitchFamily="34" charset="0"/>
              <a:cs typeface="Arial" pitchFamily="34" charset="0"/>
            </a:endParaRPr>
          </a:p>
          <a:p>
            <a:r>
              <a:rPr lang="es-ES" dirty="0" smtClean="0">
                <a:latin typeface="Arial" pitchFamily="34" charset="0"/>
                <a:cs typeface="Arial" pitchFamily="34" charset="0"/>
              </a:rPr>
              <a:t>¿Cómo eran y como son la relaciones con hijas e hijos previas al cuidado de nietos/as? </a:t>
            </a:r>
          </a:p>
          <a:p>
            <a:endParaRPr lang="es-ES" dirty="0" smtClean="0">
              <a:latin typeface="Arial" pitchFamily="34" charset="0"/>
              <a:cs typeface="Arial" pitchFamily="34" charset="0"/>
            </a:endParaRPr>
          </a:p>
          <a:p>
            <a:r>
              <a:rPr lang="es-ES" dirty="0" smtClean="0">
                <a:latin typeface="Arial" pitchFamily="34" charset="0"/>
                <a:cs typeface="Arial" pitchFamily="34" charset="0"/>
              </a:rPr>
              <a:t>¿Asumo  los cuidados sola (control) o busco redes de apoyo al cuidado?</a:t>
            </a:r>
          </a:p>
          <a:p>
            <a:endParaRPr lang="es-ES" dirty="0" smtClean="0">
              <a:latin typeface="Arial" pitchFamily="34" charset="0"/>
              <a:cs typeface="Arial" pitchFamily="34" charset="0"/>
            </a:endParaRPr>
          </a:p>
          <a:p>
            <a:r>
              <a:rPr lang="es-ES" dirty="0" smtClean="0">
                <a:latin typeface="Arial" pitchFamily="34" charset="0"/>
                <a:cs typeface="Arial" pitchFamily="34" charset="0"/>
              </a:rPr>
              <a:t>¿Me sobre exijo? o ¿me siento impotente?  ¿pido ayuda? ¿a quién?</a:t>
            </a:r>
          </a:p>
          <a:p>
            <a:endParaRPr lang="es-ES" dirty="0">
              <a:latin typeface="Arial" pitchFamily="34" charset="0"/>
              <a:cs typeface="Arial" pitchFamily="34" charset="0"/>
            </a:endParaRPr>
          </a:p>
          <a:p>
            <a:r>
              <a:rPr lang="es-ES" dirty="0" smtClean="0">
                <a:latin typeface="Arial" pitchFamily="34" charset="0"/>
                <a:cs typeface="Arial" pitchFamily="34" charset="0"/>
              </a:rPr>
              <a:t>¿Tengo la sensación de asumir también la educación y crianza de los nietos/as? ¿puedo? ¿me corresponde?</a:t>
            </a:r>
          </a:p>
          <a:p>
            <a:endParaRPr lang="es-ES" dirty="0" smtClean="0">
              <a:latin typeface="Arial" pitchFamily="34" charset="0"/>
              <a:cs typeface="Arial" pitchFamily="34" charset="0"/>
            </a:endParaRPr>
          </a:p>
          <a:p>
            <a:r>
              <a:rPr lang="es-ES" dirty="0" smtClean="0">
                <a:latin typeface="Arial" pitchFamily="34" charset="0"/>
                <a:cs typeface="Arial" pitchFamily="34" charset="0"/>
              </a:rPr>
              <a:t>¿Qué pasa con mi vida propia? ¿estoy atenta a mis necesidades? ¿Qué quiero?</a:t>
            </a:r>
          </a:p>
          <a:p>
            <a:endParaRPr lang="es-ES" dirty="0" smtClean="0">
              <a:latin typeface="Arial" pitchFamily="34" charset="0"/>
              <a:cs typeface="Arial" pitchFamily="34" charset="0"/>
            </a:endParaRPr>
          </a:p>
        </p:txBody>
      </p:sp>
    </p:spTree>
    <p:extLst>
      <p:ext uri="{BB962C8B-B14F-4D97-AF65-F5344CB8AC3E}">
        <p14:creationId xmlns:p14="http://schemas.microsoft.com/office/powerpoint/2010/main" xmlns="" val="206608837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059" name="Object 3"/>
          <p:cNvGraphicFramePr>
            <a:graphicFrameLocks noChangeAspect="1"/>
          </p:cNvGraphicFramePr>
          <p:nvPr>
            <p:extLst>
              <p:ext uri="{D42A27DB-BD31-4B8C-83A1-F6EECF244321}">
                <p14:modId xmlns:p14="http://schemas.microsoft.com/office/powerpoint/2010/main" xmlns="" val="3230138674"/>
              </p:ext>
            </p:extLst>
          </p:nvPr>
        </p:nvGraphicFramePr>
        <p:xfrm>
          <a:off x="304800" y="5157192"/>
          <a:ext cx="8229600" cy="990600"/>
        </p:xfrm>
        <a:graphic>
          <a:graphicData uri="http://schemas.openxmlformats.org/presentationml/2006/ole">
            <p:oleObj spid="_x0000_s28674" name="Hoja de cálculo" r:id="rId3" imgW="4130280" imgH="691920" progId="Excel.Sheet.8">
              <p:embed/>
            </p:oleObj>
          </a:graphicData>
        </a:graphic>
      </p:graphicFrame>
      <p:graphicFrame>
        <p:nvGraphicFramePr>
          <p:cNvPr id="45060" name="Object 4"/>
          <p:cNvGraphicFramePr>
            <a:graphicFrameLocks noChangeAspect="1"/>
          </p:cNvGraphicFramePr>
          <p:nvPr>
            <p:extLst>
              <p:ext uri="{D42A27DB-BD31-4B8C-83A1-F6EECF244321}">
                <p14:modId xmlns:p14="http://schemas.microsoft.com/office/powerpoint/2010/main" xmlns="" val="408050135"/>
              </p:ext>
            </p:extLst>
          </p:nvPr>
        </p:nvGraphicFramePr>
        <p:xfrm>
          <a:off x="321310" y="2636912"/>
          <a:ext cx="4114800" cy="2535237"/>
        </p:xfrm>
        <a:graphic>
          <a:graphicData uri="http://schemas.openxmlformats.org/presentationml/2006/ole">
            <p:oleObj spid="_x0000_s28675" name="Hoja de cálculo" r:id="rId4" imgW="3049560" imgH="1882080" progId="Excel.Sheet.8">
              <p:embed/>
            </p:oleObj>
          </a:graphicData>
        </a:graphic>
      </p:graphicFrame>
      <p:graphicFrame>
        <p:nvGraphicFramePr>
          <p:cNvPr id="45061" name="Object 5"/>
          <p:cNvGraphicFramePr>
            <a:graphicFrameLocks noChangeAspect="1"/>
          </p:cNvGraphicFramePr>
          <p:nvPr>
            <p:extLst>
              <p:ext uri="{D42A27DB-BD31-4B8C-83A1-F6EECF244321}">
                <p14:modId xmlns:p14="http://schemas.microsoft.com/office/powerpoint/2010/main" xmlns="" val="3821725310"/>
              </p:ext>
            </p:extLst>
          </p:nvPr>
        </p:nvGraphicFramePr>
        <p:xfrm>
          <a:off x="4495781" y="2515394"/>
          <a:ext cx="4160838" cy="2520950"/>
        </p:xfrm>
        <a:graphic>
          <a:graphicData uri="http://schemas.openxmlformats.org/presentationml/2006/ole">
            <p:oleObj spid="_x0000_s28676" name="Hoja de cálculo" r:id="rId5" imgW="3087720" imgH="1874520" progId="Excel.Sheet.8">
              <p:embed/>
            </p:oleObj>
          </a:graphicData>
        </a:graphic>
      </p:graphicFrame>
      <p:sp>
        <p:nvSpPr>
          <p:cNvPr id="45062" name="Text Box 6"/>
          <p:cNvSpPr txBox="1">
            <a:spLocks noChangeArrowheads="1"/>
          </p:cNvSpPr>
          <p:nvPr/>
        </p:nvSpPr>
        <p:spPr bwMode="auto">
          <a:xfrm>
            <a:off x="683568" y="1877594"/>
            <a:ext cx="3244734" cy="923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s-ES_tradnl" b="1" dirty="0" smtClean="0"/>
              <a:t>Grupo </a:t>
            </a:r>
            <a:r>
              <a:rPr lang="es-ES_tradnl" sz="1800" b="1" dirty="0" smtClean="0"/>
              <a:t> A</a:t>
            </a:r>
            <a:r>
              <a:rPr lang="es-ES_tradnl" sz="1800" dirty="0" smtClean="0"/>
              <a:t>   Red Social </a:t>
            </a:r>
            <a:r>
              <a:rPr lang="es-ES_tradnl" sz="1800" dirty="0" err="1" smtClean="0"/>
              <a:t>Familista</a:t>
            </a:r>
            <a:endParaRPr lang="es-ES_tradnl" sz="1800" dirty="0"/>
          </a:p>
          <a:p>
            <a:pPr algn="l"/>
            <a:r>
              <a:rPr lang="es-ES_tradnl" sz="1800" dirty="0"/>
              <a:t>Promedio de integrantes = 10,52</a:t>
            </a:r>
          </a:p>
          <a:p>
            <a:pPr algn="l"/>
            <a:endParaRPr lang="es-ES_tradnl" sz="1800" dirty="0">
              <a:latin typeface="Times New Roman" charset="0"/>
            </a:endParaRPr>
          </a:p>
        </p:txBody>
      </p:sp>
      <p:sp>
        <p:nvSpPr>
          <p:cNvPr id="45063" name="Text Box 7"/>
          <p:cNvSpPr txBox="1">
            <a:spLocks noChangeArrowheads="1"/>
          </p:cNvSpPr>
          <p:nvPr/>
        </p:nvSpPr>
        <p:spPr bwMode="auto">
          <a:xfrm>
            <a:off x="4860032" y="1876057"/>
            <a:ext cx="3244734"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s-ES_tradnl" b="1" dirty="0" smtClean="0"/>
              <a:t>Grupo </a:t>
            </a:r>
            <a:r>
              <a:rPr lang="es-ES_tradnl" sz="1800" b="1" dirty="0" smtClean="0"/>
              <a:t>B </a:t>
            </a:r>
            <a:r>
              <a:rPr lang="es-ES_tradnl" sz="1800" dirty="0" smtClean="0"/>
              <a:t> Red Social </a:t>
            </a:r>
            <a:r>
              <a:rPr lang="es-ES_tradnl" dirty="0"/>
              <a:t>D</a:t>
            </a:r>
            <a:r>
              <a:rPr lang="es-ES_tradnl" sz="1800" dirty="0" smtClean="0"/>
              <a:t>iversa</a:t>
            </a:r>
            <a:endParaRPr lang="es-ES_tradnl" sz="1800" dirty="0"/>
          </a:p>
          <a:p>
            <a:pPr algn="l"/>
            <a:r>
              <a:rPr lang="es-ES_tradnl" sz="1800" dirty="0"/>
              <a:t>Promedio de integrantes = </a:t>
            </a:r>
            <a:r>
              <a:rPr lang="es-ES_tradnl" sz="1800" dirty="0" smtClean="0"/>
              <a:t>16,23</a:t>
            </a:r>
            <a:endParaRPr lang="es-ES_tradnl" sz="1800" dirty="0"/>
          </a:p>
        </p:txBody>
      </p:sp>
      <p:sp>
        <p:nvSpPr>
          <p:cNvPr id="2" name="1 Título"/>
          <p:cNvSpPr>
            <a:spLocks noGrp="1"/>
          </p:cNvSpPr>
          <p:nvPr>
            <p:ph type="title"/>
          </p:nvPr>
        </p:nvSpPr>
        <p:spPr>
          <a:xfrm>
            <a:off x="718672" y="469777"/>
            <a:ext cx="7772400" cy="1311275"/>
          </a:xfrm>
        </p:spPr>
        <p:txBody>
          <a:bodyPr>
            <a:normAutofit/>
          </a:bodyPr>
          <a:lstStyle/>
          <a:p>
            <a:r>
              <a:rPr lang="es-ES" sz="2400" b="1" dirty="0" smtClean="0">
                <a:latin typeface="Arial" pitchFamily="34" charset="0"/>
                <a:cs typeface="Arial" pitchFamily="34" charset="0"/>
              </a:rPr>
              <a:t>IMPORTANCIA DE CONSTRUIR REDES DE APOYO PARA LOS CUIDADOS DE NIETOS/AS</a:t>
            </a:r>
            <a:endParaRPr lang="es-ES" sz="2400" b="1" dirty="0">
              <a:latin typeface="Arial" pitchFamily="34" charset="0"/>
              <a:cs typeface="Arial" pitchFamily="34" charset="0"/>
            </a:endParaRPr>
          </a:p>
        </p:txBody>
      </p:sp>
    </p:spTree>
    <p:extLst>
      <p:ext uri="{BB962C8B-B14F-4D97-AF65-F5344CB8AC3E}">
        <p14:creationId xmlns:p14="http://schemas.microsoft.com/office/powerpoint/2010/main" xmlns="" val="1767430990"/>
      </p:ext>
    </p:extLst>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 fill="hold" grpId="0" nodeType="afterEffect">
                                  <p:stCondLst>
                                    <p:cond delay="1000"/>
                                  </p:stCondLst>
                                  <p:childTnLst>
                                    <p:set>
                                      <p:cBhvr>
                                        <p:cTn id="6" dur="1" fill="hold">
                                          <p:stCondLst>
                                            <p:cond delay="0"/>
                                          </p:stCondLst>
                                        </p:cTn>
                                        <p:tgtEl>
                                          <p:spTgt spid="45062"/>
                                        </p:tgtEl>
                                        <p:attrNameLst>
                                          <p:attrName>style.visibility</p:attrName>
                                        </p:attrNameLst>
                                      </p:cBhvr>
                                      <p:to>
                                        <p:strVal val="visible"/>
                                      </p:to>
                                    </p:set>
                                    <p:anim calcmode="lin" valueType="num">
                                      <p:cBhvr>
                                        <p:cTn id="7" dur="500" fill="hold"/>
                                        <p:tgtEl>
                                          <p:spTgt spid="45062"/>
                                        </p:tgtEl>
                                        <p:attrNameLst>
                                          <p:attrName>ppt_x</p:attrName>
                                        </p:attrNameLst>
                                      </p:cBhvr>
                                      <p:tavLst>
                                        <p:tav tm="0">
                                          <p:val>
                                            <p:strVal val="#ppt_x"/>
                                          </p:val>
                                        </p:tav>
                                        <p:tav tm="100000">
                                          <p:val>
                                            <p:strVal val="#ppt_x"/>
                                          </p:val>
                                        </p:tav>
                                      </p:tavLst>
                                    </p:anim>
                                    <p:anim calcmode="lin" valueType="num">
                                      <p:cBhvr>
                                        <p:cTn id="8" dur="500" fill="hold"/>
                                        <p:tgtEl>
                                          <p:spTgt spid="45062"/>
                                        </p:tgtEl>
                                        <p:attrNameLst>
                                          <p:attrName>ppt_y</p:attrName>
                                        </p:attrNameLst>
                                      </p:cBhvr>
                                      <p:tavLst>
                                        <p:tav tm="0">
                                          <p:val>
                                            <p:strVal val="#ppt_y-#ppt_h/2"/>
                                          </p:val>
                                        </p:tav>
                                        <p:tav tm="100000">
                                          <p:val>
                                            <p:strVal val="#ppt_y"/>
                                          </p:val>
                                        </p:tav>
                                      </p:tavLst>
                                    </p:anim>
                                    <p:anim calcmode="lin" valueType="num">
                                      <p:cBhvr>
                                        <p:cTn id="9" dur="500" fill="hold"/>
                                        <p:tgtEl>
                                          <p:spTgt spid="45062"/>
                                        </p:tgtEl>
                                        <p:attrNameLst>
                                          <p:attrName>ppt_w</p:attrName>
                                        </p:attrNameLst>
                                      </p:cBhvr>
                                      <p:tavLst>
                                        <p:tav tm="0">
                                          <p:val>
                                            <p:strVal val="#ppt_w"/>
                                          </p:val>
                                        </p:tav>
                                        <p:tav tm="100000">
                                          <p:val>
                                            <p:strVal val="#ppt_w"/>
                                          </p:val>
                                        </p:tav>
                                      </p:tavLst>
                                    </p:anim>
                                    <p:anim calcmode="lin" valueType="num">
                                      <p:cBhvr>
                                        <p:cTn id="10" dur="500" fill="hold"/>
                                        <p:tgtEl>
                                          <p:spTgt spid="45062"/>
                                        </p:tgtEl>
                                        <p:attrNameLst>
                                          <p:attrName>ppt_h</p:attrName>
                                        </p:attrNameLst>
                                      </p:cBhvr>
                                      <p:tavLst>
                                        <p:tav tm="0">
                                          <p:val>
                                            <p:fltVal val="0"/>
                                          </p:val>
                                        </p:tav>
                                        <p:tav tm="100000">
                                          <p:val>
                                            <p:strVal val="#ppt_h"/>
                                          </p:val>
                                        </p:tav>
                                      </p:tavLst>
                                    </p:anim>
                                  </p:childTnLst>
                                </p:cTn>
                              </p:par>
                            </p:childTnLst>
                          </p:cTn>
                        </p:par>
                        <p:par>
                          <p:cTn id="11" fill="hold" nodeType="afterGroup">
                            <p:stCondLst>
                              <p:cond delay="1500"/>
                            </p:stCondLst>
                            <p:childTnLst>
                              <p:par>
                                <p:cTn id="12" presetID="17" presetClass="entr" presetSubtype="1" fill="hold" grpId="0" nodeType="afterEffect">
                                  <p:stCondLst>
                                    <p:cond delay="1000"/>
                                  </p:stCondLst>
                                  <p:childTnLst>
                                    <p:set>
                                      <p:cBhvr>
                                        <p:cTn id="13" dur="1" fill="hold">
                                          <p:stCondLst>
                                            <p:cond delay="0"/>
                                          </p:stCondLst>
                                        </p:cTn>
                                        <p:tgtEl>
                                          <p:spTgt spid="45063"/>
                                        </p:tgtEl>
                                        <p:attrNameLst>
                                          <p:attrName>style.visibility</p:attrName>
                                        </p:attrNameLst>
                                      </p:cBhvr>
                                      <p:to>
                                        <p:strVal val="visible"/>
                                      </p:to>
                                    </p:set>
                                    <p:anim calcmode="lin" valueType="num">
                                      <p:cBhvr>
                                        <p:cTn id="14" dur="500" fill="hold"/>
                                        <p:tgtEl>
                                          <p:spTgt spid="45063"/>
                                        </p:tgtEl>
                                        <p:attrNameLst>
                                          <p:attrName>ppt_x</p:attrName>
                                        </p:attrNameLst>
                                      </p:cBhvr>
                                      <p:tavLst>
                                        <p:tav tm="0">
                                          <p:val>
                                            <p:strVal val="#ppt_x"/>
                                          </p:val>
                                        </p:tav>
                                        <p:tav tm="100000">
                                          <p:val>
                                            <p:strVal val="#ppt_x"/>
                                          </p:val>
                                        </p:tav>
                                      </p:tavLst>
                                    </p:anim>
                                    <p:anim calcmode="lin" valueType="num">
                                      <p:cBhvr>
                                        <p:cTn id="15" dur="500" fill="hold"/>
                                        <p:tgtEl>
                                          <p:spTgt spid="45063"/>
                                        </p:tgtEl>
                                        <p:attrNameLst>
                                          <p:attrName>ppt_y</p:attrName>
                                        </p:attrNameLst>
                                      </p:cBhvr>
                                      <p:tavLst>
                                        <p:tav tm="0">
                                          <p:val>
                                            <p:strVal val="#ppt_y-#ppt_h/2"/>
                                          </p:val>
                                        </p:tav>
                                        <p:tav tm="100000">
                                          <p:val>
                                            <p:strVal val="#ppt_y"/>
                                          </p:val>
                                        </p:tav>
                                      </p:tavLst>
                                    </p:anim>
                                    <p:anim calcmode="lin" valueType="num">
                                      <p:cBhvr>
                                        <p:cTn id="16" dur="500" fill="hold"/>
                                        <p:tgtEl>
                                          <p:spTgt spid="45063"/>
                                        </p:tgtEl>
                                        <p:attrNameLst>
                                          <p:attrName>ppt_w</p:attrName>
                                        </p:attrNameLst>
                                      </p:cBhvr>
                                      <p:tavLst>
                                        <p:tav tm="0">
                                          <p:val>
                                            <p:strVal val="#ppt_w"/>
                                          </p:val>
                                        </p:tav>
                                        <p:tav tm="100000">
                                          <p:val>
                                            <p:strVal val="#ppt_w"/>
                                          </p:val>
                                        </p:tav>
                                      </p:tavLst>
                                    </p:anim>
                                    <p:anim calcmode="lin" valueType="num">
                                      <p:cBhvr>
                                        <p:cTn id="17" dur="500" fill="hold"/>
                                        <p:tgtEl>
                                          <p:spTgt spid="45063"/>
                                        </p:tgtEl>
                                        <p:attrNameLst>
                                          <p:attrName>ppt_h</p:attrName>
                                        </p:attrNameLst>
                                      </p:cBhvr>
                                      <p:tavLst>
                                        <p:tav tm="0">
                                          <p:val>
                                            <p:fltVal val="0"/>
                                          </p:val>
                                        </p:tav>
                                        <p:tav tm="100000">
                                          <p:val>
                                            <p:strVal val="#ppt_h"/>
                                          </p:val>
                                        </p:tav>
                                      </p:tavLst>
                                    </p:anim>
                                  </p:childTnLst>
                                </p:cTn>
                              </p:par>
                            </p:childTnLst>
                          </p:cTn>
                        </p:par>
                        <p:par>
                          <p:cTn id="18" fill="hold" nodeType="afterGroup">
                            <p:stCondLst>
                              <p:cond delay="3000"/>
                            </p:stCondLst>
                            <p:childTnLst>
                              <p:par>
                                <p:cTn id="19" presetID="2" presetClass="entr" presetSubtype="2" fill="hold" nodeType="afterEffect">
                                  <p:stCondLst>
                                    <p:cond delay="1000"/>
                                  </p:stCondLst>
                                  <p:childTnLst>
                                    <p:set>
                                      <p:cBhvr>
                                        <p:cTn id="20" dur="1" fill="hold">
                                          <p:stCondLst>
                                            <p:cond delay="0"/>
                                          </p:stCondLst>
                                        </p:cTn>
                                        <p:tgtEl>
                                          <p:spTgt spid="45060"/>
                                        </p:tgtEl>
                                        <p:attrNameLst>
                                          <p:attrName>style.visibility</p:attrName>
                                        </p:attrNameLst>
                                      </p:cBhvr>
                                      <p:to>
                                        <p:strVal val="visible"/>
                                      </p:to>
                                    </p:set>
                                    <p:anim calcmode="lin" valueType="num">
                                      <p:cBhvr additive="base">
                                        <p:cTn id="21" dur="500" fill="hold"/>
                                        <p:tgtEl>
                                          <p:spTgt spid="45060"/>
                                        </p:tgtEl>
                                        <p:attrNameLst>
                                          <p:attrName>ppt_x</p:attrName>
                                        </p:attrNameLst>
                                      </p:cBhvr>
                                      <p:tavLst>
                                        <p:tav tm="0">
                                          <p:val>
                                            <p:strVal val="1+#ppt_w/2"/>
                                          </p:val>
                                        </p:tav>
                                        <p:tav tm="100000">
                                          <p:val>
                                            <p:strVal val="#ppt_x"/>
                                          </p:val>
                                        </p:tav>
                                      </p:tavLst>
                                    </p:anim>
                                    <p:anim calcmode="lin" valueType="num">
                                      <p:cBhvr additive="base">
                                        <p:cTn id="22" dur="500" fill="hold"/>
                                        <p:tgtEl>
                                          <p:spTgt spid="45060"/>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4500"/>
                            </p:stCondLst>
                            <p:childTnLst>
                              <p:par>
                                <p:cTn id="24" presetID="2" presetClass="entr" presetSubtype="8" fill="hold" nodeType="afterEffect">
                                  <p:stCondLst>
                                    <p:cond delay="1000"/>
                                  </p:stCondLst>
                                  <p:childTnLst>
                                    <p:set>
                                      <p:cBhvr>
                                        <p:cTn id="25" dur="1" fill="hold">
                                          <p:stCondLst>
                                            <p:cond delay="0"/>
                                          </p:stCondLst>
                                        </p:cTn>
                                        <p:tgtEl>
                                          <p:spTgt spid="45061"/>
                                        </p:tgtEl>
                                        <p:attrNameLst>
                                          <p:attrName>style.visibility</p:attrName>
                                        </p:attrNameLst>
                                      </p:cBhvr>
                                      <p:to>
                                        <p:strVal val="visible"/>
                                      </p:to>
                                    </p:set>
                                    <p:anim calcmode="lin" valueType="num">
                                      <p:cBhvr additive="base">
                                        <p:cTn id="26" dur="500" fill="hold"/>
                                        <p:tgtEl>
                                          <p:spTgt spid="45061"/>
                                        </p:tgtEl>
                                        <p:attrNameLst>
                                          <p:attrName>ppt_x</p:attrName>
                                        </p:attrNameLst>
                                      </p:cBhvr>
                                      <p:tavLst>
                                        <p:tav tm="0">
                                          <p:val>
                                            <p:strVal val="0-#ppt_w/2"/>
                                          </p:val>
                                        </p:tav>
                                        <p:tav tm="100000">
                                          <p:val>
                                            <p:strVal val="#ppt_x"/>
                                          </p:val>
                                        </p:tav>
                                      </p:tavLst>
                                    </p:anim>
                                    <p:anim calcmode="lin" valueType="num">
                                      <p:cBhvr additive="base">
                                        <p:cTn id="27" dur="500" fill="hold"/>
                                        <p:tgtEl>
                                          <p:spTgt spid="45061"/>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6000"/>
                            </p:stCondLst>
                            <p:childTnLst>
                              <p:par>
                                <p:cTn id="29" presetID="2" presetClass="entr" presetSubtype="1" fill="hold" nodeType="afterEffect">
                                  <p:stCondLst>
                                    <p:cond delay="1000"/>
                                  </p:stCondLst>
                                  <p:childTnLst>
                                    <p:set>
                                      <p:cBhvr>
                                        <p:cTn id="30" dur="1" fill="hold">
                                          <p:stCondLst>
                                            <p:cond delay="0"/>
                                          </p:stCondLst>
                                        </p:cTn>
                                        <p:tgtEl>
                                          <p:spTgt spid="45059"/>
                                        </p:tgtEl>
                                        <p:attrNameLst>
                                          <p:attrName>style.visibility</p:attrName>
                                        </p:attrNameLst>
                                      </p:cBhvr>
                                      <p:to>
                                        <p:strVal val="visible"/>
                                      </p:to>
                                    </p:set>
                                    <p:anim calcmode="lin" valueType="num">
                                      <p:cBhvr additive="base">
                                        <p:cTn id="31" dur="500" fill="hold"/>
                                        <p:tgtEl>
                                          <p:spTgt spid="45059"/>
                                        </p:tgtEl>
                                        <p:attrNameLst>
                                          <p:attrName>ppt_x</p:attrName>
                                        </p:attrNameLst>
                                      </p:cBhvr>
                                      <p:tavLst>
                                        <p:tav tm="0">
                                          <p:val>
                                            <p:strVal val="#ppt_x"/>
                                          </p:val>
                                        </p:tav>
                                        <p:tav tm="100000">
                                          <p:val>
                                            <p:strVal val="#ppt_x"/>
                                          </p:val>
                                        </p:tav>
                                      </p:tavLst>
                                    </p:anim>
                                    <p:anim calcmode="lin" valueType="num">
                                      <p:cBhvr additive="base">
                                        <p:cTn id="32" dur="500" fill="hold"/>
                                        <p:tgtEl>
                                          <p:spTgt spid="4505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2" grpId="0" autoUpdateAnimBg="0"/>
      <p:bldP spid="45063"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title"/>
          </p:nvPr>
        </p:nvSpPr>
        <p:spPr>
          <a:xfrm>
            <a:off x="685800" y="152400"/>
            <a:ext cx="7772400" cy="579438"/>
          </a:xfrm>
        </p:spPr>
        <p:txBody>
          <a:bodyPr/>
          <a:lstStyle/>
          <a:p>
            <a:r>
              <a:rPr lang="es-ES_tradnl" sz="3200" dirty="0" smtClean="0"/>
              <a:t>REFLEXIONES FINALES</a:t>
            </a:r>
            <a:endParaRPr lang="es-ES_tradnl" sz="3200" dirty="0"/>
          </a:p>
        </p:txBody>
      </p:sp>
      <p:sp>
        <p:nvSpPr>
          <p:cNvPr id="53253" name="Rectangle 5"/>
          <p:cNvSpPr>
            <a:spLocks noGrp="1" noChangeArrowheads="1"/>
          </p:cNvSpPr>
          <p:nvPr>
            <p:ph type="body" idx="1"/>
          </p:nvPr>
        </p:nvSpPr>
        <p:spPr>
          <a:xfrm>
            <a:off x="76200" y="850900"/>
            <a:ext cx="8839200" cy="5899150"/>
          </a:xfrm>
        </p:spPr>
        <p:txBody>
          <a:bodyPr>
            <a:normAutofit fontScale="85000" lnSpcReduction="10000"/>
          </a:bodyPr>
          <a:lstStyle/>
          <a:p>
            <a:pPr marL="0" indent="0">
              <a:lnSpc>
                <a:spcPct val="90000"/>
              </a:lnSpc>
              <a:buNone/>
            </a:pPr>
            <a:r>
              <a:rPr lang="es-ES" sz="2400" dirty="0">
                <a:latin typeface="Arial" pitchFamily="34" charset="0"/>
                <a:cs typeface="Arial" pitchFamily="34" charset="0"/>
              </a:rPr>
              <a:t>Lo importante es </a:t>
            </a:r>
            <a:r>
              <a:rPr lang="es-ES" sz="2400" b="1" dirty="0" smtClean="0">
                <a:latin typeface="Arial" pitchFamily="34" charset="0"/>
                <a:cs typeface="Arial" pitchFamily="34" charset="0"/>
              </a:rPr>
              <a:t>SER CONSCIENTES</a:t>
            </a:r>
            <a:r>
              <a:rPr lang="es-ES" sz="2400" dirty="0" smtClean="0">
                <a:latin typeface="Arial" pitchFamily="34" charset="0"/>
                <a:cs typeface="Arial" pitchFamily="34" charset="0"/>
              </a:rPr>
              <a:t> </a:t>
            </a:r>
            <a:r>
              <a:rPr lang="es-ES" sz="2400" dirty="0">
                <a:latin typeface="Arial" pitchFamily="34" charset="0"/>
                <a:cs typeface="Arial" pitchFamily="34" charset="0"/>
              </a:rPr>
              <a:t>de </a:t>
            </a:r>
            <a:r>
              <a:rPr lang="es-ES" sz="2400" dirty="0" smtClean="0">
                <a:latin typeface="Arial" pitchFamily="34" charset="0"/>
                <a:cs typeface="Arial" pitchFamily="34" charset="0"/>
              </a:rPr>
              <a:t>nuestra historia y nuestro carácter para </a:t>
            </a:r>
            <a:r>
              <a:rPr lang="es-ES" sz="2400" dirty="0">
                <a:latin typeface="Arial" pitchFamily="34" charset="0"/>
                <a:cs typeface="Arial" pitchFamily="34" charset="0"/>
              </a:rPr>
              <a:t>actuar </a:t>
            </a:r>
            <a:r>
              <a:rPr lang="es-ES" sz="2400" dirty="0" smtClean="0">
                <a:latin typeface="Arial" pitchFamily="34" charset="0"/>
                <a:cs typeface="Arial" pitchFamily="34" charset="0"/>
              </a:rPr>
              <a:t>con libertad</a:t>
            </a:r>
            <a:r>
              <a:rPr lang="es-ES" sz="2400" dirty="0">
                <a:latin typeface="Arial" pitchFamily="34" charset="0"/>
                <a:cs typeface="Arial" pitchFamily="34" charset="0"/>
              </a:rPr>
              <a:t>, </a:t>
            </a:r>
            <a:r>
              <a:rPr lang="es-ES" sz="2400" dirty="0" smtClean="0">
                <a:latin typeface="Arial" pitchFamily="34" charset="0"/>
                <a:cs typeface="Arial" pitchFamily="34" charset="0"/>
              </a:rPr>
              <a:t>con límites, con apoyos, sin culpa </a:t>
            </a:r>
            <a:r>
              <a:rPr lang="es-ES" sz="2400" dirty="0">
                <a:latin typeface="Arial" pitchFamily="34" charset="0"/>
                <a:cs typeface="Arial" pitchFamily="34" charset="0"/>
              </a:rPr>
              <a:t>y cuidando de </a:t>
            </a:r>
            <a:r>
              <a:rPr lang="es-ES" sz="2400" dirty="0" smtClean="0">
                <a:latin typeface="Arial" pitchFamily="34" charset="0"/>
                <a:cs typeface="Arial" pitchFamily="34" charset="0"/>
              </a:rPr>
              <a:t>nosotras. </a:t>
            </a:r>
            <a:endParaRPr lang="es-ES" sz="2400" dirty="0">
              <a:latin typeface="Arial" pitchFamily="34" charset="0"/>
              <a:cs typeface="Arial" pitchFamily="34" charset="0"/>
            </a:endParaRPr>
          </a:p>
          <a:p>
            <a:pPr marL="0" indent="0">
              <a:lnSpc>
                <a:spcPct val="90000"/>
              </a:lnSpc>
              <a:buNone/>
            </a:pPr>
            <a:endParaRPr lang="es-ES_tradnl" sz="2400" dirty="0">
              <a:latin typeface="Arial" pitchFamily="34" charset="0"/>
              <a:cs typeface="Arial" pitchFamily="34" charset="0"/>
            </a:endParaRPr>
          </a:p>
          <a:p>
            <a:pPr marL="0" indent="0">
              <a:lnSpc>
                <a:spcPct val="90000"/>
              </a:lnSpc>
              <a:buNone/>
            </a:pPr>
            <a:r>
              <a:rPr lang="es-ES_tradnl" sz="2400" dirty="0" smtClean="0">
                <a:latin typeface="Arial" pitchFamily="34" charset="0"/>
                <a:cs typeface="Arial" pitchFamily="34" charset="0"/>
              </a:rPr>
              <a:t>Las </a:t>
            </a:r>
            <a:r>
              <a:rPr lang="es-ES_tradnl" sz="2400" dirty="0">
                <a:latin typeface="Arial" pitchFamily="34" charset="0"/>
                <a:cs typeface="Arial" pitchFamily="34" charset="0"/>
              </a:rPr>
              <a:t>vidas y las familias de las abuelas </a:t>
            </a:r>
            <a:r>
              <a:rPr lang="es-ES_tradnl" sz="2400" dirty="0" smtClean="0">
                <a:latin typeface="Arial" pitchFamily="34" charset="0"/>
                <a:cs typeface="Arial" pitchFamily="34" charset="0"/>
              </a:rPr>
              <a:t>cuidadoras </a:t>
            </a:r>
            <a:r>
              <a:rPr lang="es-ES_tradnl" sz="2400" dirty="0">
                <a:latin typeface="Arial" pitchFamily="34" charset="0"/>
                <a:cs typeface="Arial" pitchFamily="34" charset="0"/>
              </a:rPr>
              <a:t>suelen </a:t>
            </a:r>
            <a:r>
              <a:rPr lang="es-ES_tradnl" sz="2400" b="1" dirty="0">
                <a:latin typeface="Arial" pitchFamily="34" charset="0"/>
                <a:cs typeface="Arial" pitchFamily="34" charset="0"/>
              </a:rPr>
              <a:t>estar llenas de </a:t>
            </a:r>
            <a:r>
              <a:rPr lang="es-ES_tradnl" sz="2400" b="1" dirty="0" smtClean="0">
                <a:latin typeface="Arial" pitchFamily="34" charset="0"/>
                <a:cs typeface="Arial" pitchFamily="34" charset="0"/>
              </a:rPr>
              <a:t>retos y dificultades añadidas</a:t>
            </a:r>
            <a:r>
              <a:rPr lang="es-ES_tradnl" sz="2400" dirty="0" smtClean="0">
                <a:latin typeface="Arial" pitchFamily="34" charset="0"/>
                <a:cs typeface="Arial" pitchFamily="34" charset="0"/>
              </a:rPr>
              <a:t> en relación a otras familias y necesitan servicios y apoyos formales (sociales y escolares…) </a:t>
            </a:r>
            <a:endParaRPr lang="es-ES_tradnl" sz="2400" dirty="0">
              <a:latin typeface="Arial" pitchFamily="34" charset="0"/>
              <a:cs typeface="Arial" pitchFamily="34" charset="0"/>
            </a:endParaRPr>
          </a:p>
          <a:p>
            <a:pPr marL="0" indent="0">
              <a:lnSpc>
                <a:spcPct val="90000"/>
              </a:lnSpc>
              <a:buNone/>
            </a:pPr>
            <a:endParaRPr lang="es-ES_tradnl" sz="2400" dirty="0" smtClean="0">
              <a:latin typeface="Arial" pitchFamily="34" charset="0"/>
              <a:cs typeface="Arial" pitchFamily="34" charset="0"/>
            </a:endParaRPr>
          </a:p>
          <a:p>
            <a:pPr marL="0" indent="0">
              <a:lnSpc>
                <a:spcPct val="90000"/>
              </a:lnSpc>
              <a:buNone/>
            </a:pPr>
            <a:r>
              <a:rPr lang="es-ES_tradnl" sz="2400" dirty="0" smtClean="0">
                <a:latin typeface="Arial" pitchFamily="34" charset="0"/>
                <a:cs typeface="Arial" pitchFamily="34" charset="0"/>
              </a:rPr>
              <a:t>Los</a:t>
            </a:r>
            <a:r>
              <a:rPr lang="es-ES_tradnl" sz="2400" b="1" dirty="0" smtClean="0">
                <a:latin typeface="Arial" pitchFamily="34" charset="0"/>
                <a:cs typeface="Arial" pitchFamily="34" charset="0"/>
              </a:rPr>
              <a:t> </a:t>
            </a:r>
            <a:r>
              <a:rPr lang="es-ES_tradnl" sz="2400" b="1" dirty="0">
                <a:latin typeface="Arial" pitchFamily="34" charset="0"/>
                <a:cs typeface="Arial" pitchFamily="34" charset="0"/>
              </a:rPr>
              <a:t>motivos de los cuidados</a:t>
            </a:r>
            <a:r>
              <a:rPr lang="es-ES_tradnl" sz="2400" dirty="0">
                <a:latin typeface="Arial" pitchFamily="34" charset="0"/>
                <a:cs typeface="Arial" pitchFamily="34" charset="0"/>
              </a:rPr>
              <a:t> ayudan a comprender </a:t>
            </a:r>
            <a:r>
              <a:rPr lang="es-ES_tradnl" sz="2400" dirty="0" smtClean="0">
                <a:latin typeface="Arial" pitchFamily="34" charset="0"/>
                <a:cs typeface="Arial" pitchFamily="34" charset="0"/>
              </a:rPr>
              <a:t>la situación, tomar decisiones y a prevenir </a:t>
            </a:r>
            <a:r>
              <a:rPr lang="es-ES_tradnl" sz="2400" dirty="0">
                <a:latin typeface="Arial" pitchFamily="34" charset="0"/>
                <a:cs typeface="Arial" pitchFamily="34" charset="0"/>
              </a:rPr>
              <a:t>la evolución futura de </a:t>
            </a:r>
            <a:r>
              <a:rPr lang="es-ES_tradnl" sz="2400" dirty="0" smtClean="0">
                <a:latin typeface="Arial" pitchFamily="34" charset="0"/>
                <a:cs typeface="Arial" pitchFamily="34" charset="0"/>
              </a:rPr>
              <a:t>las relaciones abuelas </a:t>
            </a:r>
            <a:r>
              <a:rPr lang="es-ES_tradnl" sz="2400" dirty="0">
                <a:latin typeface="Arial" pitchFamily="34" charset="0"/>
                <a:cs typeface="Arial" pitchFamily="34" charset="0"/>
              </a:rPr>
              <a:t>y </a:t>
            </a:r>
            <a:r>
              <a:rPr lang="es-ES_tradnl" sz="2400" dirty="0" smtClean="0">
                <a:latin typeface="Arial" pitchFamily="34" charset="0"/>
                <a:cs typeface="Arial" pitchFamily="34" charset="0"/>
              </a:rPr>
              <a:t>nietos/as</a:t>
            </a:r>
          </a:p>
          <a:p>
            <a:pPr marL="0" indent="0">
              <a:lnSpc>
                <a:spcPct val="90000"/>
              </a:lnSpc>
              <a:buNone/>
            </a:pPr>
            <a:endParaRPr lang="es-ES_tradnl" sz="2400" dirty="0">
              <a:latin typeface="Arial" pitchFamily="34" charset="0"/>
              <a:cs typeface="Arial" pitchFamily="34" charset="0"/>
            </a:endParaRPr>
          </a:p>
          <a:p>
            <a:pPr marL="0" indent="0">
              <a:lnSpc>
                <a:spcPct val="90000"/>
              </a:lnSpc>
              <a:buNone/>
            </a:pPr>
            <a:r>
              <a:rPr lang="es-ES_tradnl" sz="2400" dirty="0" smtClean="0">
                <a:latin typeface="Arial" pitchFamily="34" charset="0"/>
                <a:cs typeface="Arial" pitchFamily="34" charset="0"/>
              </a:rPr>
              <a:t>La </a:t>
            </a:r>
            <a:r>
              <a:rPr lang="es-ES_tradnl" sz="2400" b="1" dirty="0" smtClean="0">
                <a:latin typeface="Arial" pitchFamily="34" charset="0"/>
                <a:cs typeface="Arial" pitchFamily="34" charset="0"/>
              </a:rPr>
              <a:t>percepción de salud, el autocuidado, </a:t>
            </a:r>
            <a:r>
              <a:rPr lang="es-ES_tradnl" sz="2400" dirty="0" smtClean="0">
                <a:latin typeface="Arial" pitchFamily="34" charset="0"/>
                <a:cs typeface="Arial" pitchFamily="34" charset="0"/>
              </a:rPr>
              <a:t>los tiempos propios y </a:t>
            </a:r>
            <a:r>
              <a:rPr lang="es-ES_tradnl" sz="2400" dirty="0">
                <a:latin typeface="Arial" pitchFamily="34" charset="0"/>
                <a:cs typeface="Arial" pitchFamily="34" charset="0"/>
              </a:rPr>
              <a:t>la satisfacción con la vida </a:t>
            </a:r>
            <a:r>
              <a:rPr lang="es-ES_tradnl" sz="2400" dirty="0" smtClean="0">
                <a:latin typeface="Arial" pitchFamily="34" charset="0"/>
                <a:cs typeface="Arial" pitchFamily="34" charset="0"/>
              </a:rPr>
              <a:t>y el sentido ayudan </a:t>
            </a:r>
            <a:r>
              <a:rPr lang="es-ES_tradnl" sz="2400" dirty="0">
                <a:latin typeface="Arial" pitchFamily="34" charset="0"/>
                <a:cs typeface="Arial" pitchFamily="34" charset="0"/>
              </a:rPr>
              <a:t>aunque exista cansancio y síntomas </a:t>
            </a:r>
            <a:r>
              <a:rPr lang="es-ES_tradnl" sz="2400" dirty="0" smtClean="0">
                <a:latin typeface="Arial" pitchFamily="34" charset="0"/>
                <a:cs typeface="Arial" pitchFamily="34" charset="0"/>
              </a:rPr>
              <a:t>depresivos</a:t>
            </a:r>
          </a:p>
          <a:p>
            <a:pPr marL="0" indent="0">
              <a:lnSpc>
                <a:spcPct val="90000"/>
              </a:lnSpc>
              <a:buNone/>
            </a:pPr>
            <a:endParaRPr lang="es-ES_tradnl" sz="2400" dirty="0">
              <a:latin typeface="Arial" pitchFamily="34" charset="0"/>
              <a:cs typeface="Arial" pitchFamily="34" charset="0"/>
            </a:endParaRPr>
          </a:p>
          <a:p>
            <a:pPr marL="0" indent="0">
              <a:lnSpc>
                <a:spcPct val="90000"/>
              </a:lnSpc>
              <a:buNone/>
            </a:pPr>
            <a:r>
              <a:rPr lang="es-ES_tradnl" sz="2400" dirty="0" smtClean="0">
                <a:latin typeface="Arial" pitchFamily="34" charset="0"/>
                <a:cs typeface="Arial" pitchFamily="34" charset="0"/>
              </a:rPr>
              <a:t>Los </a:t>
            </a:r>
            <a:r>
              <a:rPr lang="es-ES_tradnl" sz="2400" b="1" dirty="0">
                <a:latin typeface="Arial" pitchFamily="34" charset="0"/>
                <a:cs typeface="Arial" pitchFamily="34" charset="0"/>
              </a:rPr>
              <a:t>apoyos </a:t>
            </a:r>
            <a:r>
              <a:rPr lang="es-ES_tradnl" sz="2400" b="1" dirty="0" smtClean="0">
                <a:latin typeface="Arial" pitchFamily="34" charset="0"/>
                <a:cs typeface="Arial" pitchFamily="34" charset="0"/>
              </a:rPr>
              <a:t>y las redes saludables y positivas</a:t>
            </a:r>
            <a:r>
              <a:rPr lang="es-ES_tradnl" sz="2400" dirty="0" smtClean="0">
                <a:latin typeface="Arial" pitchFamily="34" charset="0"/>
                <a:cs typeface="Arial" pitchFamily="34" charset="0"/>
              </a:rPr>
              <a:t> de las abuelas protegen </a:t>
            </a:r>
            <a:r>
              <a:rPr lang="es-ES_tradnl" sz="2400" dirty="0">
                <a:latin typeface="Arial" pitchFamily="34" charset="0"/>
                <a:cs typeface="Arial" pitchFamily="34" charset="0"/>
              </a:rPr>
              <a:t>igualmente </a:t>
            </a:r>
            <a:r>
              <a:rPr lang="es-ES_tradnl" sz="2400" dirty="0" smtClean="0">
                <a:latin typeface="Arial" pitchFamily="34" charset="0"/>
                <a:cs typeface="Arial" pitchFamily="34" charset="0"/>
              </a:rPr>
              <a:t>a ellas y a sus nietos/as</a:t>
            </a:r>
            <a:r>
              <a:rPr lang="es-ES_tradnl" sz="2400" dirty="0">
                <a:latin typeface="Arial" pitchFamily="34" charset="0"/>
                <a:cs typeface="Arial" pitchFamily="34" charset="0"/>
              </a:rPr>
              <a:t> </a:t>
            </a:r>
            <a:r>
              <a:rPr lang="es-ES_tradnl" sz="2400" dirty="0" smtClean="0">
                <a:latin typeface="Arial" pitchFamily="34" charset="0"/>
                <a:cs typeface="Arial" pitchFamily="34" charset="0"/>
              </a:rPr>
              <a:t>a cargo</a:t>
            </a:r>
          </a:p>
          <a:p>
            <a:pPr marL="0" indent="0">
              <a:lnSpc>
                <a:spcPct val="90000"/>
              </a:lnSpc>
              <a:buNone/>
            </a:pPr>
            <a:endParaRPr lang="es-ES_tradnl" sz="2400" dirty="0">
              <a:latin typeface="Arial" pitchFamily="34" charset="0"/>
              <a:cs typeface="Arial" pitchFamily="34" charset="0"/>
            </a:endParaRPr>
          </a:p>
          <a:p>
            <a:pPr marL="0" indent="0">
              <a:lnSpc>
                <a:spcPct val="90000"/>
              </a:lnSpc>
              <a:buNone/>
            </a:pPr>
            <a:r>
              <a:rPr lang="es-ES_tradnl" sz="2400" dirty="0" smtClean="0">
                <a:latin typeface="Arial" pitchFamily="34" charset="0"/>
                <a:cs typeface="Arial" pitchFamily="34" charset="0"/>
              </a:rPr>
              <a:t>Las </a:t>
            </a:r>
            <a:r>
              <a:rPr lang="es-ES_tradnl" sz="2400" dirty="0">
                <a:latin typeface="Arial" pitchFamily="34" charset="0"/>
                <a:cs typeface="Arial" pitchFamily="34" charset="0"/>
              </a:rPr>
              <a:t>dificultades de las abuelas y de sus familias también influyen en los </a:t>
            </a:r>
            <a:r>
              <a:rPr lang="es-ES_tradnl" sz="2400" dirty="0" smtClean="0">
                <a:latin typeface="Arial" pitchFamily="34" charset="0"/>
                <a:cs typeface="Arial" pitchFamily="34" charset="0"/>
              </a:rPr>
              <a:t>nietos/as a cargo. Importancia del </a:t>
            </a:r>
            <a:r>
              <a:rPr lang="es-ES_tradnl" sz="2400" b="1" dirty="0" smtClean="0">
                <a:latin typeface="Arial" pitchFamily="34" charset="0"/>
                <a:cs typeface="Arial" pitchFamily="34" charset="0"/>
              </a:rPr>
              <a:t>cuidado social de los niños/as.</a:t>
            </a:r>
            <a:endParaRPr lang="es-ES" sz="2400" b="1" dirty="0" smtClean="0">
              <a:latin typeface="Arial" pitchFamily="34" charset="0"/>
              <a:cs typeface="Arial" pitchFamily="34" charset="0"/>
            </a:endParaRPr>
          </a:p>
          <a:p>
            <a:pPr marL="0" indent="0">
              <a:lnSpc>
                <a:spcPct val="90000"/>
              </a:lnSpc>
              <a:buNone/>
            </a:pPr>
            <a:endParaRPr lang="es-ES" sz="2400" dirty="0">
              <a:latin typeface="Arial" pitchFamily="34" charset="0"/>
              <a:cs typeface="Arial" pitchFamily="34" charset="0"/>
            </a:endParaRPr>
          </a:p>
          <a:p>
            <a:pPr>
              <a:lnSpc>
                <a:spcPct val="90000"/>
              </a:lnSpc>
            </a:pPr>
            <a:endParaRPr lang="es-ES_tradnl" sz="2800" b="1" dirty="0"/>
          </a:p>
        </p:txBody>
      </p:sp>
    </p:spTree>
    <p:extLst>
      <p:ext uri="{BB962C8B-B14F-4D97-AF65-F5344CB8AC3E}">
        <p14:creationId xmlns:p14="http://schemas.microsoft.com/office/powerpoint/2010/main" xmlns="" val="233190183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buNone/>
            </a:pPr>
            <a:endParaRPr lang="es-ES" dirty="0" smtClean="0"/>
          </a:p>
          <a:p>
            <a:pPr marL="0" indent="0">
              <a:buNone/>
            </a:pPr>
            <a:endParaRPr lang="es-ES" dirty="0"/>
          </a:p>
          <a:p>
            <a:pPr marL="0" indent="0" algn="ctr">
              <a:buNone/>
            </a:pPr>
            <a:r>
              <a:rPr lang="es-ES" b="1" dirty="0" smtClean="0"/>
              <a:t>MUCHAS GRACIAS!</a:t>
            </a:r>
            <a:endParaRPr lang="es-ES" b="1" dirty="0"/>
          </a:p>
        </p:txBody>
      </p:sp>
    </p:spTree>
    <p:extLst>
      <p:ext uri="{BB962C8B-B14F-4D97-AF65-F5344CB8AC3E}">
        <p14:creationId xmlns:p14="http://schemas.microsoft.com/office/powerpoint/2010/main" xmlns="" val="3628655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3 Imagen" descr="cartel fondo.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2 Marcador de contenido"/>
          <p:cNvSpPr>
            <a:spLocks noGrp="1"/>
          </p:cNvSpPr>
          <p:nvPr>
            <p:ph idx="1"/>
          </p:nvPr>
        </p:nvSpPr>
        <p:spPr>
          <a:xfrm>
            <a:off x="-214346" y="0"/>
            <a:ext cx="9572660" cy="6858000"/>
          </a:xfrm>
        </p:spPr>
        <p:txBody>
          <a:bodyPr anchor="ctr"/>
          <a:lstStyle/>
          <a:p>
            <a:pPr algn="ctr">
              <a:buNone/>
              <a:defRPr/>
            </a:pPr>
            <a:r>
              <a:rPr lang="es-ES" sz="3600" dirty="0" smtClean="0">
                <a:solidFill>
                  <a:schemeClr val="accent4">
                    <a:lumMod val="75000"/>
                  </a:schemeClr>
                </a:solidFill>
                <a:latin typeface="Comic Sans MS" pitchFamily="66" charset="0"/>
              </a:rPr>
              <a:t>LA RISA </a:t>
            </a:r>
          </a:p>
          <a:p>
            <a:pPr algn="ctr">
              <a:buNone/>
              <a:defRPr/>
            </a:pPr>
            <a:r>
              <a:rPr lang="es-ES" sz="3600" dirty="0" smtClean="0">
                <a:solidFill>
                  <a:schemeClr val="accent4">
                    <a:lumMod val="75000"/>
                  </a:schemeClr>
                </a:solidFill>
                <a:latin typeface="Comic Sans MS" pitchFamily="66" charset="0"/>
              </a:rPr>
              <a:t>FUENTE DE BIENESTAR </a:t>
            </a:r>
          </a:p>
          <a:p>
            <a:pPr algn="ctr">
              <a:buNone/>
              <a:defRPr/>
            </a:pPr>
            <a:r>
              <a:rPr lang="es-ES" sz="3600" dirty="0" smtClean="0">
                <a:solidFill>
                  <a:schemeClr val="accent4">
                    <a:lumMod val="75000"/>
                  </a:schemeClr>
                </a:solidFill>
                <a:latin typeface="Comic Sans MS" pitchFamily="66" charset="0"/>
              </a:rPr>
              <a:t>PARA</a:t>
            </a:r>
          </a:p>
          <a:p>
            <a:pPr algn="ctr">
              <a:buNone/>
              <a:defRPr/>
            </a:pPr>
            <a:r>
              <a:rPr lang="es-ES" sz="3600" dirty="0" smtClean="0">
                <a:solidFill>
                  <a:schemeClr val="accent4">
                    <a:lumMod val="75000"/>
                  </a:schemeClr>
                </a:solidFill>
                <a:latin typeface="Comic Sans MS" pitchFamily="66" charset="0"/>
              </a:rPr>
              <a:t>LAS ABUELAS CUIDADORAS</a:t>
            </a:r>
            <a:endParaRPr lang="es-ES" sz="3600"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260648"/>
            <a:ext cx="6347048" cy="936104"/>
          </a:xfrm>
        </p:spPr>
        <p:txBody>
          <a:bodyPr/>
          <a:lstStyle/>
          <a:p>
            <a:pPr algn="r">
              <a:defRPr/>
            </a:pPr>
            <a:r>
              <a:rPr lang="es-ES" sz="1600" dirty="0" smtClean="0">
                <a:solidFill>
                  <a:schemeClr val="accent4">
                    <a:lumMod val="75000"/>
                  </a:schemeClr>
                </a:solidFill>
                <a:latin typeface="Comic Sans MS" pitchFamily="66" charset="0"/>
              </a:rPr>
              <a:t>La risa como fuente de bienestar para las abuelas cuidadoras</a:t>
            </a:r>
            <a:endParaRPr lang="es-ES" sz="16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a:xfrm>
            <a:off x="323850" y="1557338"/>
            <a:ext cx="8229600" cy="4525962"/>
          </a:xfrm>
        </p:spPr>
        <p:txBody>
          <a:bodyPr anchor="ctr"/>
          <a:lstStyle/>
          <a:p>
            <a:pPr algn="just">
              <a:defRPr/>
            </a:pPr>
            <a:r>
              <a:rPr lang="es-ES" dirty="0" smtClean="0">
                <a:solidFill>
                  <a:schemeClr val="accent4">
                    <a:lumMod val="75000"/>
                  </a:schemeClr>
                </a:solidFill>
                <a:latin typeface="Comic Sans MS" pitchFamily="66" charset="0"/>
              </a:rPr>
              <a:t>La familia ha ido evolucionando a lo largo del tiempo</a:t>
            </a:r>
          </a:p>
          <a:p>
            <a:pPr algn="just">
              <a:defRPr/>
            </a:pPr>
            <a:r>
              <a:rPr lang="es-ES" dirty="0" smtClean="0">
                <a:solidFill>
                  <a:schemeClr val="accent4">
                    <a:lumMod val="75000"/>
                  </a:schemeClr>
                </a:solidFill>
                <a:latin typeface="Comic Sans MS" pitchFamily="66" charset="0"/>
              </a:rPr>
              <a:t>De una familia tradicional a una diversidad familiar</a:t>
            </a: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131840" y="260648"/>
            <a:ext cx="5554960" cy="1080120"/>
          </a:xfrm>
        </p:spPr>
        <p:txBody>
          <a:bodyPr/>
          <a:lstStyle/>
          <a:p>
            <a:pPr algn="r">
              <a:defRPr/>
            </a:pPr>
            <a:r>
              <a:rPr lang="es-ES" sz="1400" dirty="0" smtClean="0">
                <a:solidFill>
                  <a:schemeClr val="accent4">
                    <a:lumMod val="75000"/>
                  </a:schemeClr>
                </a:solidFill>
                <a:latin typeface="Comic Sans MS" pitchFamily="66" charset="0"/>
              </a:rPr>
              <a:t>La risa como fuente de bienestar para las abuelas cuidadoras</a:t>
            </a:r>
            <a:endParaRPr lang="es-ES" sz="14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a:xfrm>
            <a:off x="467544" y="1628800"/>
            <a:ext cx="8229600" cy="4525963"/>
          </a:xfrm>
        </p:spPr>
        <p:txBody>
          <a:bodyPr anchor="ctr"/>
          <a:lstStyle/>
          <a:p>
            <a:pPr>
              <a:buFont typeface="Arial" charset="0"/>
              <a:buNone/>
              <a:defRPr/>
            </a:pPr>
            <a:r>
              <a:rPr lang="es-ES" dirty="0" smtClean="0"/>
              <a:t> </a:t>
            </a:r>
          </a:p>
          <a:p>
            <a:pPr algn="just">
              <a:defRPr/>
            </a:pPr>
            <a:r>
              <a:rPr lang="es-ES" dirty="0" smtClean="0">
                <a:solidFill>
                  <a:schemeClr val="accent4">
                    <a:lumMod val="75000"/>
                  </a:schemeClr>
                </a:solidFill>
                <a:latin typeface="Comic Sans MS" pitchFamily="66" charset="0"/>
              </a:rPr>
              <a:t>Aparecen nuevos modelos de familia.</a:t>
            </a:r>
          </a:p>
          <a:p>
            <a:pPr algn="just">
              <a:defRPr/>
            </a:pPr>
            <a:r>
              <a:rPr lang="es-ES" dirty="0" smtClean="0">
                <a:solidFill>
                  <a:schemeClr val="accent4">
                    <a:lumMod val="75000"/>
                  </a:schemeClr>
                </a:solidFill>
                <a:latin typeface="Comic Sans MS" pitchFamily="66" charset="0"/>
              </a:rPr>
              <a:t>Se refuerzan aún más las relaciones familiares. </a:t>
            </a:r>
          </a:p>
          <a:p>
            <a:pPr algn="just">
              <a:defRPr/>
            </a:pPr>
            <a:r>
              <a:rPr lang="es-ES" dirty="0" smtClean="0">
                <a:solidFill>
                  <a:schemeClr val="accent4">
                    <a:lumMod val="75000"/>
                  </a:schemeClr>
                </a:solidFill>
                <a:latin typeface="Comic Sans MS" pitchFamily="66" charset="0"/>
              </a:rPr>
              <a:t>La familia constituye uno de los lugares privilegiados para el desarrollo de la solidaridad.</a:t>
            </a: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124744"/>
            <a:ext cx="8229600" cy="4525963"/>
          </a:xfrm>
        </p:spPr>
        <p:txBody>
          <a:bodyPr>
            <a:normAutofit/>
          </a:bodyPr>
          <a:lstStyle/>
          <a:p>
            <a:pPr marL="0" indent="0" algn="ctr">
              <a:buNone/>
            </a:pPr>
            <a:endParaRPr lang="es-ES" dirty="0" smtClean="0">
              <a:latin typeface="Arial" pitchFamily="34" charset="0"/>
              <a:cs typeface="Arial" pitchFamily="34" charset="0"/>
            </a:endParaRPr>
          </a:p>
          <a:p>
            <a:pPr marL="0" indent="0" algn="ctr">
              <a:buNone/>
            </a:pPr>
            <a:r>
              <a:rPr lang="es-ES" sz="2800" b="1" dirty="0" smtClean="0">
                <a:latin typeface="Arial" pitchFamily="34" charset="0"/>
                <a:cs typeface="Arial" pitchFamily="34" charset="0"/>
              </a:rPr>
              <a:t>I JORNADAS DE ABUELAS CUIDADORAS</a:t>
            </a:r>
            <a:endParaRPr lang="es-ES" sz="2800" b="1" dirty="0">
              <a:latin typeface="Arial" pitchFamily="34" charset="0"/>
              <a:cs typeface="Arial" pitchFamily="34" charset="0"/>
            </a:endParaRPr>
          </a:p>
          <a:p>
            <a:pPr marL="0" indent="0" algn="ctr">
              <a:buNone/>
            </a:pPr>
            <a:r>
              <a:rPr lang="es-ES" sz="2800" b="1" dirty="0" smtClean="0">
                <a:latin typeface="Arial" pitchFamily="34" charset="0"/>
                <a:cs typeface="Arial" pitchFamily="34" charset="0"/>
              </a:rPr>
              <a:t>Sevilla, 4 de Diciembre 2013</a:t>
            </a:r>
          </a:p>
          <a:p>
            <a:endParaRPr lang="es-ES" dirty="0"/>
          </a:p>
          <a:p>
            <a:pPr marL="0" lvl="0" indent="0" algn="ctr">
              <a:buNone/>
            </a:pPr>
            <a:r>
              <a:rPr lang="es-ES" sz="2400" b="1" dirty="0" smtClean="0">
                <a:latin typeface="Arial" pitchFamily="34" charset="0"/>
                <a:cs typeface="Arial" pitchFamily="34" charset="0"/>
              </a:rPr>
              <a:t>Papel </a:t>
            </a:r>
            <a:r>
              <a:rPr lang="es-ES" sz="2400" b="1" dirty="0">
                <a:latin typeface="Arial" pitchFamily="34" charset="0"/>
                <a:cs typeface="Arial" pitchFamily="34" charset="0"/>
              </a:rPr>
              <a:t>de las </a:t>
            </a:r>
            <a:r>
              <a:rPr lang="es-ES" sz="2400" b="1" dirty="0" smtClean="0">
                <a:latin typeface="Arial" pitchFamily="34" charset="0"/>
                <a:cs typeface="Arial" pitchFamily="34" charset="0"/>
              </a:rPr>
              <a:t>Abuelas Cuidadoras en tiempos de crisis  </a:t>
            </a:r>
          </a:p>
          <a:p>
            <a:pPr marL="0" lvl="0" indent="0" algn="ctr">
              <a:buNone/>
            </a:pPr>
            <a:r>
              <a:rPr lang="es-ES" sz="1800" b="1" dirty="0" smtClean="0">
                <a:latin typeface="Arial" pitchFamily="34" charset="0"/>
                <a:cs typeface="Arial" pitchFamily="34" charset="0"/>
              </a:rPr>
              <a:t>Emociones, contradicciones </a:t>
            </a:r>
            <a:r>
              <a:rPr lang="es-ES" sz="1800" b="1" dirty="0">
                <a:latin typeface="Arial" pitchFamily="34" charset="0"/>
                <a:cs typeface="Arial" pitchFamily="34" charset="0"/>
              </a:rPr>
              <a:t>y debates actuales </a:t>
            </a:r>
            <a:endParaRPr lang="es-ES" sz="1800" b="1" dirty="0" smtClean="0">
              <a:latin typeface="Arial" pitchFamily="34" charset="0"/>
              <a:cs typeface="Arial" pitchFamily="34" charset="0"/>
            </a:endParaRPr>
          </a:p>
          <a:p>
            <a:pPr marL="0" lvl="0" indent="0" algn="ctr">
              <a:buNone/>
            </a:pPr>
            <a:r>
              <a:rPr lang="es-ES" sz="1800" b="1" dirty="0" smtClean="0">
                <a:latin typeface="Arial" pitchFamily="34" charset="0"/>
                <a:cs typeface="Arial" pitchFamily="34" charset="0"/>
              </a:rPr>
              <a:t>en </a:t>
            </a:r>
            <a:r>
              <a:rPr lang="es-ES" sz="1800" b="1" dirty="0">
                <a:latin typeface="Arial" pitchFamily="34" charset="0"/>
                <a:cs typeface="Arial" pitchFamily="34" charset="0"/>
              </a:rPr>
              <a:t>torno a esta </a:t>
            </a:r>
            <a:r>
              <a:rPr lang="es-ES" sz="1800" b="1" dirty="0" smtClean="0">
                <a:latin typeface="Arial" pitchFamily="34" charset="0"/>
                <a:cs typeface="Arial" pitchFamily="34" charset="0"/>
              </a:rPr>
              <a:t>población  </a:t>
            </a:r>
            <a:r>
              <a:rPr lang="es-ES" sz="1800" b="1" dirty="0">
                <a:latin typeface="Arial" pitchFamily="34" charset="0"/>
                <a:cs typeface="Arial" pitchFamily="34" charset="0"/>
              </a:rPr>
              <a:t> </a:t>
            </a:r>
          </a:p>
          <a:p>
            <a:pPr marL="0" indent="0">
              <a:buNone/>
            </a:pPr>
            <a:endParaRPr lang="es-ES" sz="2400" dirty="0" smtClean="0">
              <a:latin typeface="Arial" pitchFamily="34" charset="0"/>
              <a:cs typeface="Arial" pitchFamily="34" charset="0"/>
            </a:endParaRPr>
          </a:p>
          <a:p>
            <a:pPr marL="0" indent="0" algn="r">
              <a:buNone/>
            </a:pPr>
            <a:r>
              <a:rPr lang="es-ES" sz="1600" b="1" dirty="0" smtClean="0">
                <a:latin typeface="Arial" pitchFamily="34" charset="0"/>
                <a:cs typeface="Arial" pitchFamily="34" charset="0"/>
              </a:rPr>
              <a:t>Cristina </a:t>
            </a:r>
            <a:r>
              <a:rPr lang="es-ES" sz="1600" b="1" dirty="0" err="1" smtClean="0">
                <a:latin typeface="Arial" pitchFamily="34" charset="0"/>
                <a:cs typeface="Arial" pitchFamily="34" charset="0"/>
              </a:rPr>
              <a:t>Villalba</a:t>
            </a:r>
            <a:r>
              <a:rPr lang="es-ES" sz="1600" b="1" dirty="0" smtClean="0">
                <a:latin typeface="Arial" pitchFamily="34" charset="0"/>
                <a:cs typeface="Arial" pitchFamily="34" charset="0"/>
              </a:rPr>
              <a:t> Quesada </a:t>
            </a:r>
          </a:p>
          <a:p>
            <a:pPr marL="0" indent="0" algn="r">
              <a:buNone/>
            </a:pPr>
            <a:r>
              <a:rPr lang="es-ES" sz="1600" b="1" dirty="0" smtClean="0">
                <a:latin typeface="Arial" pitchFamily="34" charset="0"/>
                <a:cs typeface="Arial" pitchFamily="34" charset="0"/>
              </a:rPr>
              <a:t>Universidad Pablo de </a:t>
            </a:r>
            <a:r>
              <a:rPr lang="es-ES" sz="1600" b="1" dirty="0" err="1" smtClean="0">
                <a:latin typeface="Arial" pitchFamily="34" charset="0"/>
                <a:cs typeface="Arial" pitchFamily="34" charset="0"/>
              </a:rPr>
              <a:t>Olavide</a:t>
            </a:r>
            <a:endParaRPr lang="es-ES" sz="1600" b="1" dirty="0">
              <a:latin typeface="Arial" pitchFamily="34" charset="0"/>
              <a:cs typeface="Arial" pitchFamily="34" charset="0"/>
            </a:endParaRPr>
          </a:p>
        </p:txBody>
      </p:sp>
    </p:spTree>
    <p:extLst>
      <p:ext uri="{BB962C8B-B14F-4D97-AF65-F5344CB8AC3E}">
        <p14:creationId xmlns:p14="http://schemas.microsoft.com/office/powerpoint/2010/main" xmlns="" val="21921063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67744" y="260648"/>
            <a:ext cx="6419056" cy="792088"/>
          </a:xfrm>
        </p:spPr>
        <p:txBody>
          <a:bodyPr/>
          <a:lstStyle/>
          <a:p>
            <a:pPr algn="r">
              <a:defRPr/>
            </a:pPr>
            <a:r>
              <a:rPr lang="es-ES" sz="1600" dirty="0" smtClean="0">
                <a:solidFill>
                  <a:schemeClr val="accent4">
                    <a:lumMod val="75000"/>
                  </a:schemeClr>
                </a:solidFill>
                <a:latin typeface="Comic Sans MS" pitchFamily="66" charset="0"/>
              </a:rPr>
              <a:t>La risa como fuente de bienestar para las abuelas cuidadoras</a:t>
            </a:r>
            <a:endParaRPr lang="es-ES" sz="16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p:txBody>
          <a:bodyPr anchor="ctr"/>
          <a:lstStyle/>
          <a:p>
            <a:pPr algn="just">
              <a:defRPr/>
            </a:pPr>
            <a:r>
              <a:rPr lang="es-ES" dirty="0" smtClean="0">
                <a:solidFill>
                  <a:schemeClr val="accent4">
                    <a:lumMod val="75000"/>
                  </a:schemeClr>
                </a:solidFill>
                <a:latin typeface="Comic Sans MS" pitchFamily="66" charset="0"/>
              </a:rPr>
              <a:t>En el siglo pasado y en el anterior en los barrios populares de las ciudades, existían las conocidas casas de vecinos y “vecinas” donde se desarrollaba de manera natural la solidaridad entre mujeres. (cuidado de la infancia por parte de todas)</a:t>
            </a: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07704" y="260648"/>
            <a:ext cx="6779096" cy="720080"/>
          </a:xfrm>
        </p:spPr>
        <p:txBody>
          <a:bodyPr/>
          <a:lstStyle/>
          <a:p>
            <a:pPr algn="r">
              <a:defRPr/>
            </a:pPr>
            <a:r>
              <a:rPr lang="es-ES" sz="1600" dirty="0" smtClean="0">
                <a:solidFill>
                  <a:schemeClr val="accent4">
                    <a:lumMod val="75000"/>
                  </a:schemeClr>
                </a:solidFill>
                <a:latin typeface="Comic Sans MS" pitchFamily="66" charset="0"/>
              </a:rPr>
              <a:t>La risa como fuente de bienestar para las abuelas cuidadoras</a:t>
            </a:r>
            <a:endParaRPr lang="es-ES" sz="16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a:xfrm>
            <a:off x="395288" y="1484313"/>
            <a:ext cx="8229600" cy="4525962"/>
          </a:xfrm>
        </p:spPr>
        <p:txBody>
          <a:bodyPr anchor="ctr"/>
          <a:lstStyle/>
          <a:p>
            <a:pPr algn="just">
              <a:defRPr/>
            </a:pPr>
            <a:r>
              <a:rPr lang="es-ES" sz="2800" dirty="0" smtClean="0">
                <a:solidFill>
                  <a:schemeClr val="accent4">
                    <a:lumMod val="75000"/>
                  </a:schemeClr>
                </a:solidFill>
                <a:latin typeface="Comic Sans MS" pitchFamily="66" charset="0"/>
              </a:rPr>
              <a:t>Solidaridad entre mujeres “las cigarreras de Sevilla” </a:t>
            </a:r>
          </a:p>
          <a:p>
            <a:pPr algn="just">
              <a:defRPr/>
            </a:pPr>
            <a:endParaRPr lang="es-ES" sz="2800" dirty="0" smtClean="0">
              <a:solidFill>
                <a:schemeClr val="accent4">
                  <a:lumMod val="75000"/>
                </a:schemeClr>
              </a:solidFill>
              <a:latin typeface="Comic Sans MS" pitchFamily="66" charset="0"/>
            </a:endParaRPr>
          </a:p>
          <a:p>
            <a:pPr lvl="1" algn="just">
              <a:defRPr/>
            </a:pPr>
            <a:r>
              <a:rPr lang="es-ES" sz="2400" dirty="0" smtClean="0">
                <a:solidFill>
                  <a:schemeClr val="accent4">
                    <a:lumMod val="75000"/>
                  </a:schemeClr>
                </a:solidFill>
                <a:latin typeface="Comic Sans MS" pitchFamily="66" charset="0"/>
              </a:rPr>
              <a:t>Conciliación de la vida familiar y laboral</a:t>
            </a:r>
          </a:p>
          <a:p>
            <a:pPr lvl="1" algn="just">
              <a:defRPr/>
            </a:pPr>
            <a:r>
              <a:rPr lang="es-ES" sz="2400" dirty="0" smtClean="0">
                <a:solidFill>
                  <a:schemeClr val="accent4">
                    <a:lumMod val="75000"/>
                  </a:schemeClr>
                </a:solidFill>
                <a:latin typeface="Comic Sans MS" pitchFamily="66" charset="0"/>
              </a:rPr>
              <a:t>Relación intergeneracional</a:t>
            </a:r>
          </a:p>
          <a:p>
            <a:pPr lvl="1" algn="just">
              <a:defRPr/>
            </a:pPr>
            <a:r>
              <a:rPr lang="es-ES" sz="2400" dirty="0" smtClean="0">
                <a:solidFill>
                  <a:schemeClr val="accent4">
                    <a:lumMod val="75000"/>
                  </a:schemeClr>
                </a:solidFill>
                <a:latin typeface="Comic Sans MS" pitchFamily="66" charset="0"/>
              </a:rPr>
              <a:t>Complicidad entre mujeres</a:t>
            </a:r>
          </a:p>
          <a:p>
            <a:pPr lvl="1" algn="just">
              <a:defRPr/>
            </a:pPr>
            <a:endParaRPr lang="es-ES" sz="2400" dirty="0" smtClean="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476672"/>
            <a:ext cx="6501730" cy="648072"/>
          </a:xfrm>
        </p:spPr>
        <p:txBody>
          <a:bodyPr/>
          <a:lstStyle/>
          <a:p>
            <a:pPr algn="r">
              <a:defRPr/>
            </a:pPr>
            <a:r>
              <a:rPr lang="es-ES" sz="1600" dirty="0" smtClean="0">
                <a:solidFill>
                  <a:schemeClr val="accent4">
                    <a:lumMod val="75000"/>
                  </a:schemeClr>
                </a:solidFill>
                <a:latin typeface="Comic Sans MS" pitchFamily="66" charset="0"/>
              </a:rPr>
              <a:t>La risa como fuente de bienestar para las abuelas cuidadoras</a:t>
            </a:r>
            <a:endParaRPr lang="es-ES" sz="16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a:xfrm>
            <a:off x="323528" y="1700808"/>
            <a:ext cx="8363272" cy="4425355"/>
          </a:xfrm>
        </p:spPr>
        <p:txBody>
          <a:bodyPr anchor="ctr"/>
          <a:lstStyle/>
          <a:p>
            <a:pPr algn="just">
              <a:defRPr/>
            </a:pPr>
            <a:r>
              <a:rPr lang="es-ES" dirty="0" smtClean="0">
                <a:solidFill>
                  <a:schemeClr val="accent4">
                    <a:lumMod val="75000"/>
                  </a:schemeClr>
                </a:solidFill>
                <a:latin typeface="Comic Sans MS" pitchFamily="66" charset="0"/>
              </a:rPr>
              <a:t>Cambio de las relaciones sociales, familiares y vecinales en nuevas planificaciones urbanísticas. Nuevo diseño de edificios.</a:t>
            </a:r>
          </a:p>
          <a:p>
            <a:pPr algn="just">
              <a:buNone/>
              <a:defRPr/>
            </a:pPr>
            <a:endParaRPr lang="es-ES" dirty="0" smtClean="0">
              <a:solidFill>
                <a:schemeClr val="accent4">
                  <a:lumMod val="75000"/>
                </a:schemeClr>
              </a:solidFill>
              <a:latin typeface="Comic Sans MS" pitchFamily="66" charset="0"/>
            </a:endParaRPr>
          </a:p>
          <a:p>
            <a:pPr algn="just">
              <a:defRPr/>
            </a:pPr>
            <a:r>
              <a:rPr lang="es-ES" dirty="0" smtClean="0">
                <a:solidFill>
                  <a:schemeClr val="accent4">
                    <a:lumMod val="75000"/>
                  </a:schemeClr>
                </a:solidFill>
                <a:latin typeface="Comic Sans MS" pitchFamily="66" charset="0"/>
              </a:rPr>
              <a:t>Aislamiento familiar</a:t>
            </a: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483768" y="274638"/>
            <a:ext cx="6203032" cy="562074"/>
          </a:xfrm>
        </p:spPr>
        <p:txBody>
          <a:bodyPr/>
          <a:lstStyle/>
          <a:p>
            <a:pPr algn="r"/>
            <a:r>
              <a:rPr lang="es-ES" sz="1600" dirty="0" smtClean="0">
                <a:solidFill>
                  <a:schemeClr val="accent4">
                    <a:lumMod val="75000"/>
                  </a:schemeClr>
                </a:solidFill>
                <a:latin typeface="Comic Sans MS" pitchFamily="66" charset="0"/>
              </a:rPr>
              <a:t>La risa como fuente de bienestar para las abuelas cuidadoras</a:t>
            </a:r>
            <a:endParaRPr lang="es-ES" sz="16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p:txBody>
          <a:bodyPr anchor="ctr"/>
          <a:lstStyle/>
          <a:p>
            <a:pPr algn="just">
              <a:defRPr/>
            </a:pPr>
            <a:r>
              <a:rPr lang="es-ES" dirty="0" smtClean="0">
                <a:solidFill>
                  <a:schemeClr val="accent4">
                    <a:lumMod val="75000"/>
                  </a:schemeClr>
                </a:solidFill>
                <a:latin typeface="Comic Sans MS" pitchFamily="66" charset="0"/>
              </a:rPr>
              <a:t>Pero a pesar de todo la familia sigue siendo un lugar de solidaridad. Sobre todo la cadena de mujeres, abuelas, madres, hermanas, tías, primas, nueras, suegras,.. red de mujeres.</a:t>
            </a: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699792" y="332656"/>
            <a:ext cx="6285384" cy="638944"/>
          </a:xfrm>
        </p:spPr>
        <p:txBody>
          <a:bodyPr/>
          <a:lstStyle/>
          <a:p>
            <a:pPr algn="r"/>
            <a:r>
              <a:rPr lang="es-ES" sz="1400" dirty="0" smtClean="0">
                <a:solidFill>
                  <a:schemeClr val="accent4">
                    <a:lumMod val="75000"/>
                  </a:schemeClr>
                </a:solidFill>
                <a:latin typeface="Comic Sans MS" pitchFamily="66" charset="0"/>
              </a:rPr>
              <a:t>La risa como fuente de bienestar para las abuelas cuidadoras</a:t>
            </a:r>
            <a:endParaRPr lang="es-ES" sz="14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a:xfrm>
            <a:off x="539552" y="1700808"/>
            <a:ext cx="8229600" cy="4525963"/>
          </a:xfrm>
        </p:spPr>
        <p:txBody>
          <a:bodyPr/>
          <a:lstStyle/>
          <a:p>
            <a:pPr algn="just"/>
            <a:endParaRPr lang="es-ES" dirty="0" smtClean="0">
              <a:solidFill>
                <a:schemeClr val="accent4">
                  <a:lumMod val="75000"/>
                </a:schemeClr>
              </a:solidFill>
              <a:latin typeface="Comic Sans MS" pitchFamily="66" charset="0"/>
            </a:endParaRPr>
          </a:p>
          <a:p>
            <a:pPr algn="just"/>
            <a:endParaRPr lang="es-ES" dirty="0" smtClean="0">
              <a:solidFill>
                <a:schemeClr val="accent4">
                  <a:lumMod val="75000"/>
                </a:schemeClr>
              </a:solidFill>
              <a:latin typeface="Comic Sans MS" pitchFamily="66" charset="0"/>
            </a:endParaRPr>
          </a:p>
          <a:p>
            <a:pPr algn="just">
              <a:buNone/>
            </a:pPr>
            <a:endParaRPr lang="es-ES" dirty="0" smtClean="0">
              <a:solidFill>
                <a:schemeClr val="accent4">
                  <a:lumMod val="75000"/>
                </a:schemeClr>
              </a:solidFill>
              <a:latin typeface="Comic Sans MS" pitchFamily="66" charset="0"/>
            </a:endParaRPr>
          </a:p>
          <a:p>
            <a:pPr algn="just"/>
            <a:r>
              <a:rPr lang="es-ES" dirty="0" smtClean="0">
                <a:solidFill>
                  <a:schemeClr val="accent4">
                    <a:lumMod val="75000"/>
                  </a:schemeClr>
                </a:solidFill>
                <a:latin typeface="Comic Sans MS" pitchFamily="66" charset="0"/>
              </a:rPr>
              <a:t>El papel de las abuelas es un mecanismo informal de conciliación de la vida familiar y laboral de las madres trabajadoras.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274638"/>
            <a:ext cx="7427168" cy="634082"/>
          </a:xfrm>
        </p:spPr>
        <p:txBody>
          <a:bodyPr/>
          <a:lstStyle/>
          <a:p>
            <a:pPr algn="r"/>
            <a:r>
              <a:rPr lang="es-ES" sz="1600" dirty="0" smtClean="0">
                <a:solidFill>
                  <a:schemeClr val="accent4">
                    <a:lumMod val="75000"/>
                  </a:schemeClr>
                </a:solidFill>
                <a:latin typeface="Comic Sans MS" pitchFamily="66" charset="0"/>
              </a:rPr>
              <a:t>La risa como fuente de bienestar para las abuelas cuidadoras</a:t>
            </a:r>
            <a:endParaRPr lang="es-ES" sz="16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p:txBody>
          <a:bodyPr/>
          <a:lstStyle/>
          <a:p>
            <a:endParaRPr lang="es-ES" dirty="0" smtClean="0"/>
          </a:p>
          <a:p>
            <a:endParaRPr lang="es-ES" dirty="0" smtClean="0">
              <a:solidFill>
                <a:schemeClr val="accent4">
                  <a:lumMod val="75000"/>
                </a:schemeClr>
              </a:solidFill>
              <a:latin typeface="Comic Sans MS" pitchFamily="66" charset="0"/>
            </a:endParaRPr>
          </a:p>
          <a:p>
            <a:r>
              <a:rPr lang="es-ES" dirty="0" smtClean="0">
                <a:solidFill>
                  <a:schemeClr val="accent4">
                    <a:lumMod val="75000"/>
                  </a:schemeClr>
                </a:solidFill>
                <a:latin typeface="Comic Sans MS" pitchFamily="66" charset="0"/>
              </a:rPr>
              <a:t>Esto supone no sacar el problema de la conciliación del ámbito privado que es también la esfera de lo invisible, de lo femenino, al final el asunto se dirime de “puertas adentro” y entre mujeres.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274638"/>
            <a:ext cx="6851104" cy="634082"/>
          </a:xfrm>
        </p:spPr>
        <p:txBody>
          <a:bodyPr/>
          <a:lstStyle/>
          <a:p>
            <a:pPr algn="r"/>
            <a:r>
              <a:rPr lang="es-ES" sz="1600" dirty="0" smtClean="0">
                <a:solidFill>
                  <a:schemeClr val="accent4">
                    <a:lumMod val="75000"/>
                  </a:schemeClr>
                </a:solidFill>
                <a:latin typeface="Comic Sans MS" pitchFamily="66" charset="0"/>
              </a:rPr>
              <a:t>La risa como fuente de bienestar para las abuelas cuidadoras</a:t>
            </a:r>
            <a:endParaRPr lang="es-ES" sz="16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p:txBody>
          <a:bodyPr/>
          <a:lstStyle/>
          <a:p>
            <a:endParaRPr lang="es-ES" dirty="0" smtClean="0"/>
          </a:p>
          <a:p>
            <a:endParaRPr lang="es-ES" dirty="0" smtClean="0"/>
          </a:p>
          <a:p>
            <a:endParaRPr lang="es-ES" sz="1600" dirty="0" smtClean="0">
              <a:solidFill>
                <a:schemeClr val="accent4">
                  <a:lumMod val="75000"/>
                </a:schemeClr>
              </a:solidFill>
              <a:latin typeface="Comic Sans MS" pitchFamily="66" charset="0"/>
            </a:endParaRPr>
          </a:p>
          <a:p>
            <a:pPr algn="ctr">
              <a:buNone/>
            </a:pPr>
            <a:r>
              <a:rPr lang="es-ES" dirty="0" smtClean="0">
                <a:solidFill>
                  <a:schemeClr val="accent4">
                    <a:lumMod val="75000"/>
                  </a:schemeClr>
                </a:solidFill>
                <a:latin typeface="Comic Sans MS" pitchFamily="66" charset="0"/>
              </a:rPr>
              <a:t>¿Es un problema individual?</a:t>
            </a:r>
          </a:p>
          <a:p>
            <a:pPr algn="ctr">
              <a:buNone/>
            </a:pPr>
            <a:r>
              <a:rPr lang="es-ES" dirty="0" smtClean="0">
                <a:solidFill>
                  <a:schemeClr val="accent4">
                    <a:lumMod val="75000"/>
                  </a:schemeClr>
                </a:solidFill>
                <a:latin typeface="Comic Sans MS" pitchFamily="66" charset="0"/>
              </a:rPr>
              <a:t>O</a:t>
            </a:r>
          </a:p>
          <a:p>
            <a:pPr algn="ctr">
              <a:buNone/>
            </a:pPr>
            <a:r>
              <a:rPr lang="es-ES" dirty="0" smtClean="0">
                <a:solidFill>
                  <a:schemeClr val="accent4">
                    <a:lumMod val="75000"/>
                  </a:schemeClr>
                </a:solidFill>
                <a:latin typeface="Comic Sans MS" pitchFamily="66" charset="0"/>
              </a:rPr>
              <a:t>¿Es un problema colectivo?</a:t>
            </a:r>
          </a:p>
          <a:p>
            <a:pPr algn="ctr">
              <a:buNone/>
            </a:pP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63688" y="404664"/>
            <a:ext cx="7056784" cy="738336"/>
          </a:xfrm>
        </p:spPr>
        <p:txBody>
          <a:bodyPr/>
          <a:lstStyle/>
          <a:p>
            <a:pPr algn="r"/>
            <a:r>
              <a:rPr lang="es-ES" sz="1400" dirty="0" smtClean="0">
                <a:solidFill>
                  <a:schemeClr val="accent4">
                    <a:lumMod val="75000"/>
                  </a:schemeClr>
                </a:solidFill>
                <a:latin typeface="Comic Sans MS" pitchFamily="66" charset="0"/>
              </a:rPr>
              <a:t>La risa fuente de bienestar para las abuelas cuidadoras</a:t>
            </a:r>
            <a:endParaRPr lang="es-ES" sz="1400" dirty="0">
              <a:latin typeface="Comic Sans MS" pitchFamily="66" charset="0"/>
            </a:endParaRPr>
          </a:p>
        </p:txBody>
      </p:sp>
      <p:sp>
        <p:nvSpPr>
          <p:cNvPr id="3" name="2 Marcador de contenido"/>
          <p:cNvSpPr>
            <a:spLocks noGrp="1"/>
          </p:cNvSpPr>
          <p:nvPr>
            <p:ph idx="1"/>
          </p:nvPr>
        </p:nvSpPr>
        <p:spPr/>
        <p:txBody>
          <a:bodyPr/>
          <a:lstStyle/>
          <a:p>
            <a:pPr algn="just"/>
            <a:r>
              <a:rPr lang="es-ES" dirty="0" smtClean="0">
                <a:solidFill>
                  <a:schemeClr val="accent4">
                    <a:lumMod val="75000"/>
                  </a:schemeClr>
                </a:solidFill>
                <a:latin typeface="Comic Sans MS" pitchFamily="66" charset="0"/>
              </a:rPr>
              <a:t>El asumir el cuidado de nietos y nietas, así como suplir necesidades básicas familiares y económicas, supone no salir del ámbito privado, de lo doméstico…, y no escapar del círculo de la opresión de género.</a:t>
            </a:r>
          </a:p>
          <a:p>
            <a:pPr algn="just"/>
            <a:r>
              <a:rPr lang="es-ES" dirty="0" smtClean="0">
                <a:solidFill>
                  <a:schemeClr val="accent4">
                    <a:lumMod val="75000"/>
                  </a:schemeClr>
                </a:solidFill>
                <a:latin typeface="Comic Sans MS" pitchFamily="66" charset="0"/>
              </a:rPr>
              <a:t>Todo esto puede ser una fuente de estrés para las abuelas.</a:t>
            </a: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1680" y="188640"/>
            <a:ext cx="7200800" cy="864096"/>
          </a:xfrm>
        </p:spPr>
        <p:txBody>
          <a:bodyPr/>
          <a:lstStyle/>
          <a:p>
            <a:pPr algn="r"/>
            <a:r>
              <a:rPr lang="es-ES" sz="1600" dirty="0" smtClean="0">
                <a:solidFill>
                  <a:schemeClr val="accent4">
                    <a:lumMod val="75000"/>
                  </a:schemeClr>
                </a:solidFill>
                <a:latin typeface="Comic Sans MS" pitchFamily="66" charset="0"/>
              </a:rPr>
              <a:t>La risa fuente de bienestar para las abuelas cuidadoras</a:t>
            </a:r>
            <a:endParaRPr lang="es-ES" sz="16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p:txBody>
          <a:bodyPr/>
          <a:lstStyle/>
          <a:p>
            <a:pPr>
              <a:buNone/>
            </a:pPr>
            <a:endParaRPr lang="es-ES" dirty="0" smtClean="0">
              <a:solidFill>
                <a:schemeClr val="accent4">
                  <a:lumMod val="60000"/>
                  <a:lumOff val="40000"/>
                </a:schemeClr>
              </a:solidFill>
              <a:latin typeface="Comic Sans MS" pitchFamily="66" charset="0"/>
            </a:endParaRPr>
          </a:p>
          <a:p>
            <a:pPr algn="just"/>
            <a:r>
              <a:rPr lang="es-ES" dirty="0" smtClean="0">
                <a:solidFill>
                  <a:schemeClr val="accent4">
                    <a:lumMod val="75000"/>
                  </a:schemeClr>
                </a:solidFill>
                <a:latin typeface="Comic Sans MS" pitchFamily="66" charset="0"/>
              </a:rPr>
              <a:t>Todo esto conlleva:</a:t>
            </a:r>
          </a:p>
          <a:p>
            <a:pPr algn="just">
              <a:buNone/>
            </a:pPr>
            <a:endParaRPr lang="es-ES" dirty="0" smtClean="0">
              <a:solidFill>
                <a:schemeClr val="accent4">
                  <a:lumMod val="75000"/>
                </a:schemeClr>
              </a:solidFill>
              <a:latin typeface="Comic Sans MS" pitchFamily="66" charset="0"/>
            </a:endParaRPr>
          </a:p>
          <a:p>
            <a:pPr lvl="1" algn="just"/>
            <a:r>
              <a:rPr lang="es-ES" dirty="0" smtClean="0">
                <a:solidFill>
                  <a:schemeClr val="accent4">
                    <a:lumMod val="75000"/>
                  </a:schemeClr>
                </a:solidFill>
                <a:latin typeface="Comic Sans MS" pitchFamily="66" charset="0"/>
              </a:rPr>
              <a:t>Sentimiento de soledad</a:t>
            </a:r>
          </a:p>
          <a:p>
            <a:pPr lvl="1" algn="just"/>
            <a:r>
              <a:rPr lang="es-ES" dirty="0" smtClean="0">
                <a:solidFill>
                  <a:schemeClr val="accent4">
                    <a:lumMod val="75000"/>
                  </a:schemeClr>
                </a:solidFill>
                <a:latin typeface="Comic Sans MS" pitchFamily="66" charset="0"/>
              </a:rPr>
              <a:t>Participación escasa en actividades de ocio,  de formación</a:t>
            </a:r>
          </a:p>
          <a:p>
            <a:pPr lvl="1" algn="just"/>
            <a:r>
              <a:rPr lang="es-ES" dirty="0" smtClean="0">
                <a:solidFill>
                  <a:schemeClr val="accent4">
                    <a:lumMod val="75000"/>
                  </a:schemeClr>
                </a:solidFill>
                <a:latin typeface="Comic Sans MS" pitchFamily="66" charset="0"/>
              </a:rPr>
              <a:t>Y otras que les permitan su autorrealización.</a:t>
            </a:r>
          </a:p>
          <a:p>
            <a:pPr lvl="1" algn="just"/>
            <a:endParaRPr lang="es-ES" dirty="0" smtClean="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332656"/>
            <a:ext cx="7560840" cy="720080"/>
          </a:xfrm>
        </p:spPr>
        <p:txBody>
          <a:bodyPr/>
          <a:lstStyle/>
          <a:p>
            <a:pPr algn="r"/>
            <a:r>
              <a:rPr lang="es-ES" sz="1600" dirty="0" smtClean="0">
                <a:solidFill>
                  <a:schemeClr val="accent4">
                    <a:lumMod val="75000"/>
                  </a:schemeClr>
                </a:solidFill>
                <a:latin typeface="Comic Sans MS" pitchFamily="66" charset="0"/>
              </a:rPr>
              <a:t>La risa fuente de bienestar para las abuelas cuidadoras</a:t>
            </a:r>
            <a:endParaRPr lang="es-ES" sz="16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p:txBody>
          <a:bodyPr/>
          <a:lstStyle/>
          <a:p>
            <a:pPr algn="just">
              <a:buNone/>
            </a:pPr>
            <a:endParaRPr lang="es-ES" dirty="0" smtClean="0">
              <a:solidFill>
                <a:schemeClr val="accent4">
                  <a:lumMod val="60000"/>
                  <a:lumOff val="40000"/>
                </a:schemeClr>
              </a:solidFill>
              <a:latin typeface="Comic Sans MS" pitchFamily="66" charset="0"/>
            </a:endParaRPr>
          </a:p>
          <a:p>
            <a:pPr algn="just"/>
            <a:r>
              <a:rPr lang="es-ES" dirty="0" smtClean="0">
                <a:solidFill>
                  <a:schemeClr val="accent4">
                    <a:lumMod val="75000"/>
                  </a:schemeClr>
                </a:solidFill>
                <a:latin typeface="Comic Sans MS" pitchFamily="66" charset="0"/>
              </a:rPr>
              <a:t>Pero a pesar de todo esto por el tipo de socialización que tenemos las mujeres, nos lleva a una búsqueda de alternativas que nos permite salir de esta situación.</a:t>
            </a:r>
          </a:p>
          <a:p>
            <a:pPr algn="just"/>
            <a:endParaRPr lang="es-ES" dirty="0" smtClean="0">
              <a:solidFill>
                <a:schemeClr val="accent4">
                  <a:lumMod val="75000"/>
                </a:schemeClr>
              </a:solidFill>
              <a:latin typeface="Comic Sans MS" pitchFamily="66" charset="0"/>
            </a:endParaRPr>
          </a:p>
          <a:p>
            <a:pPr algn="ctr">
              <a:buNone/>
            </a:pPr>
            <a:r>
              <a:rPr lang="es-ES" sz="4000" dirty="0" smtClean="0">
                <a:solidFill>
                  <a:schemeClr val="accent4">
                    <a:lumMod val="75000"/>
                  </a:schemeClr>
                </a:solidFill>
                <a:latin typeface="Comic Sans MS" pitchFamily="66" charset="0"/>
              </a:rPr>
              <a:t>¿ CÓMO ?</a:t>
            </a:r>
          </a:p>
          <a:p>
            <a:pPr algn="just"/>
            <a:endParaRPr lang="es-ES" dirty="0">
              <a:solidFill>
                <a:schemeClr val="accent4">
                  <a:lumMod val="60000"/>
                  <a:lumOff val="40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115616" y="692696"/>
            <a:ext cx="6984776" cy="5324535"/>
          </a:xfrm>
          <a:prstGeom prst="rect">
            <a:avLst/>
          </a:prstGeom>
        </p:spPr>
        <p:txBody>
          <a:bodyPr wrap="square">
            <a:spAutoFit/>
          </a:bodyPr>
          <a:lstStyle/>
          <a:p>
            <a:r>
              <a:rPr lang="es-ES" sz="2000" b="1" dirty="0" smtClean="0">
                <a:latin typeface="Arial" pitchFamily="34" charset="0"/>
                <a:cs typeface="Arial" pitchFamily="34" charset="0"/>
              </a:rPr>
              <a:t>HAY ABUELAS CUIDADORAS EN TODO EL MUNDO……</a:t>
            </a:r>
          </a:p>
          <a:p>
            <a:endParaRPr lang="es-ES" sz="2000" b="1" dirty="0" smtClean="0">
              <a:latin typeface="Arial" pitchFamily="34" charset="0"/>
              <a:cs typeface="Arial" pitchFamily="34" charset="0"/>
            </a:endParaRPr>
          </a:p>
          <a:p>
            <a:r>
              <a:rPr lang="es-ES" sz="2000" dirty="0" smtClean="0">
                <a:latin typeface="Arial" pitchFamily="34" charset="0"/>
                <a:cs typeface="Arial" pitchFamily="34" charset="0"/>
              </a:rPr>
              <a:t>Encontramos abuelas /os cuidadores en todo el mundo, en todas las culturas y afecta a realidades sociales y familiares muy diferentes. </a:t>
            </a:r>
          </a:p>
          <a:p>
            <a:r>
              <a:rPr lang="es-ES" sz="2000" dirty="0" smtClean="0">
                <a:latin typeface="Arial" pitchFamily="34" charset="0"/>
                <a:cs typeface="Arial" pitchFamily="34" charset="0"/>
              </a:rPr>
              <a:t/>
            </a:r>
            <a:br>
              <a:rPr lang="es-ES" sz="2000" dirty="0" smtClean="0">
                <a:latin typeface="Arial" pitchFamily="34" charset="0"/>
                <a:cs typeface="Arial" pitchFamily="34" charset="0"/>
              </a:rPr>
            </a:br>
            <a:r>
              <a:rPr lang="es-ES" sz="2000" b="1" dirty="0" err="1" smtClean="0">
                <a:latin typeface="Arial" pitchFamily="34" charset="0"/>
                <a:cs typeface="Arial" pitchFamily="34" charset="0"/>
              </a:rPr>
              <a:t>Diferentes</a:t>
            </a:r>
            <a:r>
              <a:rPr lang="es-ES" sz="2000" b="1" dirty="0" smtClean="0">
                <a:latin typeface="Arial" pitchFamily="34" charset="0"/>
                <a:cs typeface="Arial" pitchFamily="34" charset="0"/>
              </a:rPr>
              <a:t> miradas y profesionales:</a:t>
            </a:r>
            <a:r>
              <a:rPr lang="es-ES" sz="2000" dirty="0" smtClean="0">
                <a:latin typeface="Arial" pitchFamily="34" charset="0"/>
                <a:cs typeface="Arial" pitchFamily="34" charset="0"/>
              </a:rPr>
              <a:t> trabajadoras/es sociales, educadoras/es sociales, psicólogos/as, sociólogos, demógrafos/s, investigadoras de género, de envejecimiento activo, de salud, de derechos de la infancia, de estudios de familia….</a:t>
            </a:r>
          </a:p>
          <a:p>
            <a:endParaRPr lang="es-ES" sz="2000" dirty="0">
              <a:latin typeface="Arial" pitchFamily="34" charset="0"/>
              <a:cs typeface="Arial" pitchFamily="34" charset="0"/>
            </a:endParaRPr>
          </a:p>
          <a:p>
            <a:r>
              <a:rPr lang="es-ES" sz="2000" dirty="0" smtClean="0">
                <a:latin typeface="Arial" pitchFamily="34" charset="0"/>
                <a:cs typeface="Arial" pitchFamily="34" charset="0"/>
              </a:rPr>
              <a:t>Cada vez más </a:t>
            </a:r>
            <a:r>
              <a:rPr lang="es-ES" sz="2000" dirty="0" err="1" smtClean="0">
                <a:latin typeface="Arial" pitchFamily="34" charset="0"/>
                <a:cs typeface="Arial" pitchFamily="34" charset="0"/>
              </a:rPr>
              <a:t>autoorganización</a:t>
            </a:r>
            <a:r>
              <a:rPr lang="es-ES" sz="2000" dirty="0" smtClean="0">
                <a:latin typeface="Arial" pitchFamily="34" charset="0"/>
                <a:cs typeface="Arial" pitchFamily="34" charset="0"/>
              </a:rPr>
              <a:t>,</a:t>
            </a:r>
            <a:r>
              <a:rPr lang="es-ES" sz="2000" b="1" dirty="0" smtClean="0">
                <a:latin typeface="Arial" pitchFamily="34" charset="0"/>
                <a:cs typeface="Arial" pitchFamily="34" charset="0"/>
              </a:rPr>
              <a:t> más conciencia</a:t>
            </a:r>
            <a:r>
              <a:rPr lang="es-ES" sz="2000" dirty="0" smtClean="0">
                <a:latin typeface="Arial" pitchFamily="34" charset="0"/>
                <a:cs typeface="Arial" pitchFamily="34" charset="0"/>
              </a:rPr>
              <a:t>: asociaciones, grupos de autoayuda, talleres …..de abuelas cuidadoras</a:t>
            </a:r>
          </a:p>
          <a:p>
            <a:endParaRPr lang="es-ES" sz="2000" dirty="0">
              <a:latin typeface="Arial" pitchFamily="34" charset="0"/>
              <a:cs typeface="Arial" pitchFamily="34" charset="0"/>
            </a:endParaRPr>
          </a:p>
          <a:p>
            <a:endParaRPr lang="es-ES" sz="2000" dirty="0"/>
          </a:p>
        </p:txBody>
      </p:sp>
    </p:spTree>
    <p:extLst>
      <p:ext uri="{BB962C8B-B14F-4D97-AF65-F5344CB8AC3E}">
        <p14:creationId xmlns:p14="http://schemas.microsoft.com/office/powerpoint/2010/main" xmlns="" val="27906709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260648"/>
            <a:ext cx="6347048" cy="864096"/>
          </a:xfrm>
        </p:spPr>
        <p:txBody>
          <a:bodyPr>
            <a:normAutofit fontScale="90000"/>
          </a:bodyPr>
          <a:lstStyle/>
          <a:p>
            <a:pPr algn="r"/>
            <a:r>
              <a:rPr lang="es-ES" sz="1600" dirty="0" smtClean="0">
                <a:solidFill>
                  <a:schemeClr val="accent4">
                    <a:lumMod val="60000"/>
                    <a:lumOff val="40000"/>
                  </a:schemeClr>
                </a:solidFill>
                <a:latin typeface="Comic Sans MS" pitchFamily="66" charset="0"/>
              </a:rPr>
              <a:t/>
            </a:r>
            <a:br>
              <a:rPr lang="es-ES" sz="1600" dirty="0" smtClean="0">
                <a:solidFill>
                  <a:schemeClr val="accent4">
                    <a:lumMod val="60000"/>
                    <a:lumOff val="40000"/>
                  </a:schemeClr>
                </a:solidFill>
                <a:latin typeface="Comic Sans MS" pitchFamily="66" charset="0"/>
              </a:rPr>
            </a:br>
            <a:r>
              <a:rPr lang="es-ES" sz="1600" dirty="0" smtClean="0">
                <a:solidFill>
                  <a:schemeClr val="accent4">
                    <a:lumMod val="60000"/>
                    <a:lumOff val="40000"/>
                  </a:schemeClr>
                </a:solidFill>
                <a:latin typeface="Comic Sans MS" pitchFamily="66" charset="0"/>
              </a:rPr>
              <a:t/>
            </a:r>
            <a:br>
              <a:rPr lang="es-ES" sz="1600" dirty="0" smtClean="0">
                <a:solidFill>
                  <a:schemeClr val="accent4">
                    <a:lumMod val="60000"/>
                    <a:lumOff val="40000"/>
                  </a:schemeClr>
                </a:solidFill>
                <a:latin typeface="Comic Sans MS" pitchFamily="66" charset="0"/>
              </a:rPr>
            </a:br>
            <a:r>
              <a:rPr lang="es-ES" sz="1600" dirty="0" smtClean="0">
                <a:solidFill>
                  <a:schemeClr val="accent4">
                    <a:lumMod val="60000"/>
                    <a:lumOff val="40000"/>
                  </a:schemeClr>
                </a:solidFill>
                <a:latin typeface="Comic Sans MS" pitchFamily="66" charset="0"/>
              </a:rPr>
              <a:t/>
            </a:r>
            <a:br>
              <a:rPr lang="es-ES" sz="1600" dirty="0" smtClean="0">
                <a:solidFill>
                  <a:schemeClr val="accent4">
                    <a:lumMod val="60000"/>
                    <a:lumOff val="40000"/>
                  </a:schemeClr>
                </a:solidFill>
                <a:latin typeface="Comic Sans MS" pitchFamily="66" charset="0"/>
              </a:rPr>
            </a:br>
            <a:r>
              <a:rPr lang="es-ES" sz="1600" dirty="0" smtClean="0">
                <a:solidFill>
                  <a:schemeClr val="accent4">
                    <a:lumMod val="60000"/>
                    <a:lumOff val="40000"/>
                  </a:schemeClr>
                </a:solidFill>
                <a:latin typeface="Comic Sans MS" pitchFamily="66" charset="0"/>
              </a:rPr>
              <a:t/>
            </a:r>
            <a:br>
              <a:rPr lang="es-ES" sz="1600" dirty="0" smtClean="0">
                <a:solidFill>
                  <a:schemeClr val="accent4">
                    <a:lumMod val="60000"/>
                    <a:lumOff val="40000"/>
                  </a:schemeClr>
                </a:solidFill>
                <a:latin typeface="Comic Sans MS" pitchFamily="66" charset="0"/>
              </a:rPr>
            </a:br>
            <a:r>
              <a:rPr lang="es-ES" sz="1600" dirty="0" smtClean="0">
                <a:solidFill>
                  <a:schemeClr val="accent4">
                    <a:lumMod val="60000"/>
                    <a:lumOff val="40000"/>
                  </a:schemeClr>
                </a:solidFill>
                <a:latin typeface="Comic Sans MS" pitchFamily="66" charset="0"/>
              </a:rPr>
              <a:t/>
            </a:r>
            <a:br>
              <a:rPr lang="es-ES" sz="1600" dirty="0" smtClean="0">
                <a:solidFill>
                  <a:schemeClr val="accent4">
                    <a:lumMod val="60000"/>
                    <a:lumOff val="40000"/>
                  </a:schemeClr>
                </a:solidFill>
                <a:latin typeface="Comic Sans MS" pitchFamily="66" charset="0"/>
              </a:rPr>
            </a:br>
            <a:r>
              <a:rPr lang="es-ES" sz="1600" dirty="0" smtClean="0">
                <a:solidFill>
                  <a:schemeClr val="accent4">
                    <a:lumMod val="60000"/>
                    <a:lumOff val="40000"/>
                  </a:schemeClr>
                </a:solidFill>
                <a:latin typeface="Comic Sans MS" pitchFamily="66" charset="0"/>
              </a:rPr>
              <a:t/>
            </a:r>
            <a:br>
              <a:rPr lang="es-ES" sz="1600" dirty="0" smtClean="0">
                <a:solidFill>
                  <a:schemeClr val="accent4">
                    <a:lumMod val="60000"/>
                    <a:lumOff val="40000"/>
                  </a:schemeClr>
                </a:solidFill>
                <a:latin typeface="Comic Sans MS" pitchFamily="66" charset="0"/>
              </a:rPr>
            </a:br>
            <a:r>
              <a:rPr lang="es-ES" sz="1800" dirty="0" smtClean="0">
                <a:solidFill>
                  <a:schemeClr val="accent4">
                    <a:lumMod val="75000"/>
                  </a:schemeClr>
                </a:solidFill>
                <a:latin typeface="Comic Sans MS" pitchFamily="66" charset="0"/>
              </a:rPr>
              <a:t>La risa como fuente de bienestar para las abuelas cuidadoras</a:t>
            </a:r>
            <a:endParaRPr lang="es-ES" sz="18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p:txBody>
          <a:bodyPr/>
          <a:lstStyle/>
          <a:p>
            <a:endParaRPr lang="es-ES" dirty="0" smtClean="0">
              <a:solidFill>
                <a:schemeClr val="accent4">
                  <a:lumMod val="60000"/>
                  <a:lumOff val="40000"/>
                </a:schemeClr>
              </a:solidFill>
              <a:latin typeface="Comic Sans MS" pitchFamily="66" charset="0"/>
            </a:endParaRPr>
          </a:p>
          <a:p>
            <a:r>
              <a:rPr lang="es-ES" dirty="0" smtClean="0">
                <a:solidFill>
                  <a:schemeClr val="accent4">
                    <a:lumMod val="75000"/>
                  </a:schemeClr>
                </a:solidFill>
                <a:latin typeface="Comic Sans MS" pitchFamily="66" charset="0"/>
              </a:rPr>
              <a:t>Asociacionismo </a:t>
            </a:r>
          </a:p>
          <a:p>
            <a:r>
              <a:rPr lang="es-ES" dirty="0" smtClean="0">
                <a:solidFill>
                  <a:schemeClr val="accent4">
                    <a:lumMod val="75000"/>
                  </a:schemeClr>
                </a:solidFill>
                <a:latin typeface="Comic Sans MS" pitchFamily="66" charset="0"/>
              </a:rPr>
              <a:t>Talleres y tertulias</a:t>
            </a:r>
          </a:p>
          <a:p>
            <a:r>
              <a:rPr lang="es-ES" dirty="0" smtClean="0">
                <a:solidFill>
                  <a:schemeClr val="accent4">
                    <a:lumMod val="75000"/>
                  </a:schemeClr>
                </a:solidFill>
                <a:latin typeface="Comic Sans MS" pitchFamily="66" charset="0"/>
              </a:rPr>
              <a:t> Jornadas y encuentros…..</a:t>
            </a:r>
          </a:p>
          <a:p>
            <a:pPr>
              <a:buNone/>
            </a:pPr>
            <a:r>
              <a:rPr lang="es-ES" dirty="0" smtClean="0">
                <a:solidFill>
                  <a:schemeClr val="accent4">
                    <a:lumMod val="75000"/>
                  </a:schemeClr>
                </a:solidFill>
                <a:latin typeface="Comic Sans MS" pitchFamily="66" charset="0"/>
              </a:rPr>
              <a:t>	Utilizando herramientas y provocando la complicidad, la solidaridad, compromisos entre mujeres</a:t>
            </a:r>
          </a:p>
          <a:p>
            <a:pPr>
              <a:buNone/>
            </a:pPr>
            <a:endParaRPr lang="es-ES" dirty="0" smtClean="0">
              <a:latin typeface="Comic Sans MS" pitchFamily="66"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476672"/>
            <a:ext cx="7797552" cy="792088"/>
          </a:xfrm>
        </p:spPr>
        <p:txBody>
          <a:bodyPr/>
          <a:lstStyle/>
          <a:p>
            <a:pPr algn="r"/>
            <a:r>
              <a:rPr lang="es-ES" sz="1600" dirty="0" smtClean="0">
                <a:solidFill>
                  <a:schemeClr val="accent4">
                    <a:lumMod val="75000"/>
                  </a:schemeClr>
                </a:solidFill>
                <a:latin typeface="Comic Sans MS" pitchFamily="66" charset="0"/>
              </a:rPr>
              <a:t>La risa como fuente de bienestar para las abuelas cuidadoras</a:t>
            </a:r>
            <a:endParaRPr lang="es-ES" sz="16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p:txBody>
          <a:bodyPr/>
          <a:lstStyle/>
          <a:p>
            <a:endParaRPr lang="es-ES" dirty="0" smtClean="0">
              <a:solidFill>
                <a:schemeClr val="accent4">
                  <a:lumMod val="60000"/>
                  <a:lumOff val="40000"/>
                </a:schemeClr>
              </a:solidFill>
              <a:latin typeface="Comic Sans MS" pitchFamily="66" charset="0"/>
            </a:endParaRPr>
          </a:p>
          <a:p>
            <a:r>
              <a:rPr lang="es-ES" dirty="0" smtClean="0">
                <a:solidFill>
                  <a:schemeClr val="accent4">
                    <a:lumMod val="75000"/>
                  </a:schemeClr>
                </a:solidFill>
                <a:latin typeface="Comic Sans MS" pitchFamily="66" charset="0"/>
              </a:rPr>
              <a:t>Mediante la socialización de las niñas se construye su identidad de género.</a:t>
            </a:r>
          </a:p>
          <a:p>
            <a:endParaRPr lang="es-ES" dirty="0" smtClean="0">
              <a:solidFill>
                <a:schemeClr val="accent4">
                  <a:lumMod val="75000"/>
                </a:schemeClr>
              </a:solidFill>
              <a:latin typeface="Comic Sans MS" pitchFamily="66" charset="0"/>
            </a:endParaRPr>
          </a:p>
          <a:p>
            <a:pPr algn="ctr">
              <a:buNone/>
            </a:pPr>
            <a:r>
              <a:rPr lang="es-ES" dirty="0" smtClean="0">
                <a:solidFill>
                  <a:schemeClr val="accent4">
                    <a:lumMod val="75000"/>
                  </a:schemeClr>
                </a:solidFill>
                <a:latin typeface="Comic Sans MS" pitchFamily="66" charset="0"/>
              </a:rPr>
              <a:t>¿ DE QUÉ MODO ?</a:t>
            </a: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1680" y="188640"/>
            <a:ext cx="7293496" cy="792088"/>
          </a:xfrm>
        </p:spPr>
        <p:txBody>
          <a:bodyPr/>
          <a:lstStyle/>
          <a:p>
            <a:pPr algn="r"/>
            <a:r>
              <a:rPr lang="es-ES" sz="1600" dirty="0" smtClean="0">
                <a:solidFill>
                  <a:schemeClr val="accent4">
                    <a:lumMod val="75000"/>
                  </a:schemeClr>
                </a:solidFill>
                <a:latin typeface="Comic Sans MS" pitchFamily="66" charset="0"/>
              </a:rPr>
              <a:t>La risa como fuente de bienestar para las abuelas cuidadoras</a:t>
            </a:r>
            <a:endParaRPr lang="es-ES" sz="16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p:txBody>
          <a:bodyPr>
            <a:normAutofit lnSpcReduction="10000"/>
          </a:bodyPr>
          <a:lstStyle/>
          <a:p>
            <a:r>
              <a:rPr lang="es-ES" dirty="0" smtClean="0">
                <a:solidFill>
                  <a:schemeClr val="accent4">
                    <a:lumMod val="75000"/>
                  </a:schemeClr>
                </a:solidFill>
                <a:latin typeface="Comic Sans MS" pitchFamily="66" charset="0"/>
              </a:rPr>
              <a:t>Desde antes de nacer</a:t>
            </a:r>
          </a:p>
          <a:p>
            <a:r>
              <a:rPr lang="es-ES" dirty="0" smtClean="0">
                <a:solidFill>
                  <a:schemeClr val="accent4">
                    <a:lumMod val="75000"/>
                  </a:schemeClr>
                </a:solidFill>
                <a:latin typeface="Comic Sans MS" pitchFamily="66" charset="0"/>
              </a:rPr>
              <a:t>Manera de vestir</a:t>
            </a:r>
          </a:p>
          <a:p>
            <a:r>
              <a:rPr lang="es-ES" dirty="0" smtClean="0">
                <a:solidFill>
                  <a:schemeClr val="accent4">
                    <a:lumMod val="75000"/>
                  </a:schemeClr>
                </a:solidFill>
                <a:latin typeface="Comic Sans MS" pitchFamily="66" charset="0"/>
              </a:rPr>
              <a:t>Juegos</a:t>
            </a:r>
          </a:p>
          <a:p>
            <a:r>
              <a:rPr lang="es-ES" dirty="0" smtClean="0">
                <a:solidFill>
                  <a:schemeClr val="accent4">
                    <a:lumMod val="75000"/>
                  </a:schemeClr>
                </a:solidFill>
                <a:latin typeface="Comic Sans MS" pitchFamily="66" charset="0"/>
              </a:rPr>
              <a:t>Juguetes</a:t>
            </a:r>
          </a:p>
          <a:p>
            <a:r>
              <a:rPr lang="es-ES" dirty="0" smtClean="0">
                <a:solidFill>
                  <a:schemeClr val="accent4">
                    <a:lumMod val="75000"/>
                  </a:schemeClr>
                </a:solidFill>
                <a:latin typeface="Comic Sans MS" pitchFamily="66" charset="0"/>
              </a:rPr>
              <a:t>Libros y cuentos</a:t>
            </a:r>
          </a:p>
          <a:p>
            <a:r>
              <a:rPr lang="es-ES" dirty="0" smtClean="0">
                <a:solidFill>
                  <a:schemeClr val="accent4">
                    <a:lumMod val="75000"/>
                  </a:schemeClr>
                </a:solidFill>
                <a:latin typeface="Comic Sans MS" pitchFamily="66" charset="0"/>
              </a:rPr>
              <a:t>Modelos a imitar</a:t>
            </a:r>
          </a:p>
          <a:p>
            <a:r>
              <a:rPr lang="es-ES" dirty="0" smtClean="0">
                <a:solidFill>
                  <a:schemeClr val="accent4">
                    <a:lumMod val="75000"/>
                  </a:schemeClr>
                </a:solidFill>
                <a:latin typeface="Comic Sans MS" pitchFamily="66" charset="0"/>
              </a:rPr>
              <a:t>Sentimientos </a:t>
            </a:r>
          </a:p>
          <a:p>
            <a:r>
              <a:rPr lang="es-ES" dirty="0" smtClean="0">
                <a:solidFill>
                  <a:schemeClr val="accent4">
                    <a:lumMod val="75000"/>
                  </a:schemeClr>
                </a:solidFill>
                <a:latin typeface="Comic Sans MS" pitchFamily="66" charset="0"/>
              </a:rPr>
              <a:t>Lo permitido y lo no permitido</a:t>
            </a: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548680"/>
            <a:ext cx="7632848" cy="576064"/>
          </a:xfrm>
        </p:spPr>
        <p:txBody>
          <a:bodyPr/>
          <a:lstStyle/>
          <a:p>
            <a:pPr algn="r"/>
            <a:r>
              <a:rPr lang="es-ES" sz="1600" dirty="0" smtClean="0">
                <a:solidFill>
                  <a:schemeClr val="accent4">
                    <a:lumMod val="75000"/>
                  </a:schemeClr>
                </a:solidFill>
                <a:latin typeface="Comic Sans MS" pitchFamily="66" charset="0"/>
              </a:rPr>
              <a:t>La risa como fuente de bienestar para las abuelas cuidadoras</a:t>
            </a:r>
            <a:endParaRPr lang="es-ES" sz="16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p:txBody>
          <a:bodyPr/>
          <a:lstStyle/>
          <a:p>
            <a:pPr algn="just"/>
            <a:endParaRPr lang="es-ES" dirty="0" smtClean="0">
              <a:solidFill>
                <a:schemeClr val="accent4">
                  <a:lumMod val="60000"/>
                  <a:lumOff val="40000"/>
                </a:schemeClr>
              </a:solidFill>
              <a:latin typeface="Comic Sans MS" pitchFamily="66" charset="0"/>
            </a:endParaRPr>
          </a:p>
          <a:p>
            <a:pPr algn="just"/>
            <a:r>
              <a:rPr lang="es-ES" dirty="0" smtClean="0">
                <a:solidFill>
                  <a:schemeClr val="accent4">
                    <a:lumMod val="75000"/>
                  </a:schemeClr>
                </a:solidFill>
                <a:latin typeface="Comic Sans MS" pitchFamily="66" charset="0"/>
              </a:rPr>
              <a:t>Lo permitido en las niñas y no en los niños es la expresión de los sentimientos a través de</a:t>
            </a:r>
          </a:p>
          <a:p>
            <a:pPr lvl="1" algn="just"/>
            <a:r>
              <a:rPr lang="es-ES" dirty="0" smtClean="0">
                <a:solidFill>
                  <a:schemeClr val="accent4">
                    <a:lumMod val="75000"/>
                  </a:schemeClr>
                </a:solidFill>
                <a:latin typeface="Comic Sans MS" pitchFamily="66" charset="0"/>
              </a:rPr>
              <a:t>La risa</a:t>
            </a:r>
          </a:p>
          <a:p>
            <a:pPr lvl="1" algn="just"/>
            <a:r>
              <a:rPr lang="es-ES" dirty="0" smtClean="0">
                <a:solidFill>
                  <a:schemeClr val="accent4">
                    <a:lumMod val="75000"/>
                  </a:schemeClr>
                </a:solidFill>
                <a:latin typeface="Comic Sans MS" pitchFamily="66" charset="0"/>
              </a:rPr>
              <a:t>El llanto</a:t>
            </a:r>
          </a:p>
          <a:p>
            <a:pPr lvl="1" algn="just">
              <a:buNone/>
            </a:pPr>
            <a:r>
              <a:rPr lang="es-ES" dirty="0" smtClean="0">
                <a:solidFill>
                  <a:schemeClr val="accent4">
                    <a:lumMod val="75000"/>
                  </a:schemeClr>
                </a:solidFill>
                <a:latin typeface="Comic Sans MS" pitchFamily="66" charset="0"/>
              </a:rPr>
              <a:t>Son herramientas comunes que utilizamos de manera visible sin ser reprimidas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43808" y="704088"/>
            <a:ext cx="5842992" cy="420656"/>
          </a:xfrm>
        </p:spPr>
        <p:txBody>
          <a:bodyPr>
            <a:normAutofit fontScale="90000"/>
          </a:bodyPr>
          <a:lstStyle/>
          <a:p>
            <a:r>
              <a:rPr lang="es-ES" sz="1600" dirty="0" smtClean="0">
                <a:solidFill>
                  <a:schemeClr val="accent4">
                    <a:lumMod val="75000"/>
                  </a:schemeClr>
                </a:solidFill>
                <a:latin typeface="Comic Sans MS" pitchFamily="66" charset="0"/>
              </a:rPr>
              <a:t>La risa como fuente de bienestar para las abuelas cuidadoras</a:t>
            </a:r>
            <a:endParaRPr lang="es-ES" sz="1600" dirty="0"/>
          </a:p>
        </p:txBody>
      </p:sp>
      <p:sp>
        <p:nvSpPr>
          <p:cNvPr id="3" name="2 Marcador de contenido"/>
          <p:cNvSpPr>
            <a:spLocks noGrp="1"/>
          </p:cNvSpPr>
          <p:nvPr>
            <p:ph idx="1"/>
          </p:nvPr>
        </p:nvSpPr>
        <p:spPr>
          <a:xfrm>
            <a:off x="467544" y="1916832"/>
            <a:ext cx="8229600" cy="4389120"/>
          </a:xfrm>
        </p:spPr>
        <p:txBody>
          <a:bodyPr>
            <a:normAutofit lnSpcReduction="10000"/>
          </a:bodyPr>
          <a:lstStyle/>
          <a:p>
            <a:pPr algn="just"/>
            <a:r>
              <a:rPr lang="es-ES" dirty="0" smtClean="0">
                <a:solidFill>
                  <a:schemeClr val="accent4">
                    <a:lumMod val="75000"/>
                  </a:schemeClr>
                </a:solidFill>
                <a:latin typeface="Comic Sans MS" pitchFamily="66" charset="0"/>
              </a:rPr>
              <a:t>Actualmente la situación laboral de nuestros hijos e hijas y el futuro económico más inmediato de nuestros hogares y barrios, nos obliga a la búsqueda de mecanismos propios.</a:t>
            </a:r>
          </a:p>
          <a:p>
            <a:pPr algn="just"/>
            <a:r>
              <a:rPr lang="es-ES" dirty="0" smtClean="0">
                <a:solidFill>
                  <a:schemeClr val="accent4">
                    <a:lumMod val="75000"/>
                  </a:schemeClr>
                </a:solidFill>
                <a:latin typeface="Comic Sans MS" pitchFamily="66" charset="0"/>
              </a:rPr>
              <a:t> Para ello la risa es una herramienta que nos han permitido y potenciado desde niñas, que vamos a utilizar para empoderarnos, unirnos, acompañarnos….</a:t>
            </a: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987824" y="704088"/>
            <a:ext cx="5698976" cy="492664"/>
          </a:xfrm>
        </p:spPr>
        <p:txBody>
          <a:bodyPr>
            <a:normAutofit fontScale="90000"/>
          </a:bodyPr>
          <a:lstStyle/>
          <a:p>
            <a:r>
              <a:rPr lang="es-ES" sz="1600" dirty="0" smtClean="0">
                <a:solidFill>
                  <a:schemeClr val="accent4">
                    <a:lumMod val="75000"/>
                  </a:schemeClr>
                </a:solidFill>
                <a:latin typeface="Comic Sans MS" pitchFamily="66" charset="0"/>
              </a:rPr>
              <a:t>La risa como fuente de bienestar para las abuelas cuidadoras</a:t>
            </a:r>
            <a:endParaRPr lang="es-ES" sz="1600" dirty="0"/>
          </a:p>
        </p:txBody>
      </p:sp>
      <p:sp>
        <p:nvSpPr>
          <p:cNvPr id="3" name="2 Marcador de contenido"/>
          <p:cNvSpPr>
            <a:spLocks noGrp="1"/>
          </p:cNvSpPr>
          <p:nvPr>
            <p:ph idx="1"/>
          </p:nvPr>
        </p:nvSpPr>
        <p:spPr>
          <a:xfrm>
            <a:off x="539552" y="1844824"/>
            <a:ext cx="8229600" cy="4389120"/>
          </a:xfrm>
        </p:spPr>
        <p:txBody>
          <a:bodyPr/>
          <a:lstStyle/>
          <a:p>
            <a:pPr algn="just">
              <a:buNone/>
            </a:pPr>
            <a:endParaRPr lang="es-ES" dirty="0" smtClean="0">
              <a:solidFill>
                <a:schemeClr val="accent4">
                  <a:lumMod val="60000"/>
                  <a:lumOff val="40000"/>
                </a:schemeClr>
              </a:solidFill>
              <a:latin typeface="Comic Sans MS" pitchFamily="66" charset="0"/>
            </a:endParaRPr>
          </a:p>
          <a:p>
            <a:pPr algn="just">
              <a:buNone/>
            </a:pPr>
            <a:endParaRPr lang="es-ES" dirty="0" smtClean="0">
              <a:solidFill>
                <a:schemeClr val="accent4">
                  <a:lumMod val="60000"/>
                  <a:lumOff val="40000"/>
                </a:schemeClr>
              </a:solidFill>
              <a:latin typeface="Comic Sans MS" pitchFamily="66" charset="0"/>
            </a:endParaRPr>
          </a:p>
          <a:p>
            <a:pPr algn="just">
              <a:buNone/>
            </a:pPr>
            <a:endParaRPr lang="es-ES" dirty="0" smtClean="0">
              <a:solidFill>
                <a:schemeClr val="accent4">
                  <a:lumMod val="60000"/>
                  <a:lumOff val="40000"/>
                </a:schemeClr>
              </a:solidFill>
              <a:latin typeface="Comic Sans MS" pitchFamily="66" charset="0"/>
            </a:endParaRPr>
          </a:p>
          <a:p>
            <a:pPr algn="just"/>
            <a:r>
              <a:rPr lang="es-ES" sz="2800" dirty="0" smtClean="0">
                <a:solidFill>
                  <a:schemeClr val="accent4">
                    <a:lumMod val="75000"/>
                  </a:schemeClr>
                </a:solidFill>
                <a:latin typeface="Comic Sans MS" pitchFamily="66" charset="0"/>
              </a:rPr>
              <a:t>La risa y la sonrisa son manifestaciones de alegría y bienestar</a:t>
            </a:r>
          </a:p>
          <a:p>
            <a:pPr algn="just">
              <a:buNone/>
            </a:pPr>
            <a:endParaRPr lang="es-ES" dirty="0">
              <a:solidFill>
                <a:schemeClr val="accent4">
                  <a:lumMod val="60000"/>
                  <a:lumOff val="40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43808" y="704088"/>
            <a:ext cx="5842992" cy="420656"/>
          </a:xfrm>
        </p:spPr>
        <p:txBody>
          <a:bodyPr>
            <a:normAutofit fontScale="90000"/>
          </a:bodyPr>
          <a:lstStyle/>
          <a:p>
            <a:r>
              <a:rPr lang="es-ES" sz="1600" dirty="0" smtClean="0">
                <a:solidFill>
                  <a:schemeClr val="accent4">
                    <a:lumMod val="75000"/>
                  </a:schemeClr>
                </a:solidFill>
                <a:latin typeface="Comic Sans MS" pitchFamily="66" charset="0"/>
              </a:rPr>
              <a:t>La risa como fuente de bienestar para las abuelas cuidadoras</a:t>
            </a:r>
            <a:endParaRPr lang="es-ES" sz="1600" dirty="0"/>
          </a:p>
        </p:txBody>
      </p:sp>
      <p:sp>
        <p:nvSpPr>
          <p:cNvPr id="3" name="2 Marcador de contenido"/>
          <p:cNvSpPr>
            <a:spLocks noGrp="1"/>
          </p:cNvSpPr>
          <p:nvPr>
            <p:ph idx="1"/>
          </p:nvPr>
        </p:nvSpPr>
        <p:spPr/>
        <p:txBody>
          <a:bodyPr/>
          <a:lstStyle/>
          <a:p>
            <a:endParaRPr lang="es-ES" dirty="0" smtClean="0"/>
          </a:p>
          <a:p>
            <a:pPr>
              <a:buNone/>
            </a:pPr>
            <a:endParaRPr lang="es-ES" sz="2800" dirty="0" smtClean="0">
              <a:solidFill>
                <a:schemeClr val="accent4">
                  <a:lumMod val="75000"/>
                </a:schemeClr>
              </a:solidFill>
              <a:latin typeface="Comic Sans MS" pitchFamily="66" charset="0"/>
            </a:endParaRPr>
          </a:p>
          <a:p>
            <a:pPr algn="just"/>
            <a:r>
              <a:rPr lang="es-ES" sz="2800" dirty="0" smtClean="0">
                <a:solidFill>
                  <a:schemeClr val="accent4">
                    <a:lumMod val="75000"/>
                  </a:schemeClr>
                </a:solidFill>
                <a:latin typeface="Comic Sans MS" pitchFamily="66" charset="0"/>
              </a:rPr>
              <a:t>La risa provoca en el cerebro una señal indicadora que pone en marcha la producción de endorfinas, hormonas que producen sensación de felicidad.</a:t>
            </a:r>
            <a:endParaRPr lang="es-ES" sz="2800"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43808" y="704088"/>
            <a:ext cx="5842992" cy="564672"/>
          </a:xfrm>
        </p:spPr>
        <p:txBody>
          <a:bodyPr>
            <a:normAutofit fontScale="90000"/>
          </a:bodyPr>
          <a:lstStyle/>
          <a:p>
            <a:r>
              <a:rPr lang="es-ES" sz="1600" dirty="0" smtClean="0">
                <a:solidFill>
                  <a:schemeClr val="accent4">
                    <a:lumMod val="75000"/>
                  </a:schemeClr>
                </a:solidFill>
                <a:latin typeface="Comic Sans MS" pitchFamily="66" charset="0"/>
              </a:rPr>
              <a:t>La risa como fuente de bienestar para las abuelas cuidadoras</a:t>
            </a:r>
            <a:endParaRPr lang="es-ES" sz="1600" dirty="0"/>
          </a:p>
        </p:txBody>
      </p:sp>
      <p:sp>
        <p:nvSpPr>
          <p:cNvPr id="3" name="2 Marcador de contenido"/>
          <p:cNvSpPr>
            <a:spLocks noGrp="1"/>
          </p:cNvSpPr>
          <p:nvPr>
            <p:ph idx="1"/>
          </p:nvPr>
        </p:nvSpPr>
        <p:spPr/>
        <p:txBody>
          <a:bodyPr/>
          <a:lstStyle/>
          <a:p>
            <a:endParaRPr lang="es-ES" dirty="0" smtClean="0"/>
          </a:p>
          <a:p>
            <a:pPr>
              <a:buNone/>
            </a:pPr>
            <a:endParaRPr lang="es-ES" dirty="0" smtClean="0">
              <a:solidFill>
                <a:schemeClr val="accent4">
                  <a:lumMod val="75000"/>
                </a:schemeClr>
              </a:solidFill>
            </a:endParaRPr>
          </a:p>
          <a:p>
            <a:pPr algn="just"/>
            <a:r>
              <a:rPr lang="es-ES" dirty="0" smtClean="0">
                <a:solidFill>
                  <a:schemeClr val="accent4">
                    <a:lumMod val="75000"/>
                  </a:schemeClr>
                </a:solidFill>
                <a:latin typeface="Comic Sans MS" pitchFamily="66" charset="0"/>
              </a:rPr>
              <a:t>Durante la infancia somos capaces de reír más de cien veces al día. A medida que vamos haciéndonos adultas dejamos de reír debido a nuestras preocupaciones,  obligaciones, etc.</a:t>
            </a: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635896" y="704088"/>
            <a:ext cx="5050904" cy="420656"/>
          </a:xfrm>
        </p:spPr>
        <p:txBody>
          <a:bodyPr>
            <a:normAutofit fontScale="90000"/>
          </a:bodyPr>
          <a:lstStyle/>
          <a:p>
            <a:r>
              <a:rPr lang="es-ES" sz="1600" dirty="0" smtClean="0">
                <a:solidFill>
                  <a:schemeClr val="accent4">
                    <a:lumMod val="75000"/>
                  </a:schemeClr>
                </a:solidFill>
                <a:latin typeface="Comic Sans MS" pitchFamily="66" charset="0"/>
              </a:rPr>
              <a:t>La risa como fuente de bienestar para las abuelas cuidadoras</a:t>
            </a:r>
            <a:endParaRPr lang="es-ES" sz="1600" dirty="0"/>
          </a:p>
        </p:txBody>
      </p:sp>
      <p:sp>
        <p:nvSpPr>
          <p:cNvPr id="3" name="2 Marcador de contenido"/>
          <p:cNvSpPr>
            <a:spLocks noGrp="1"/>
          </p:cNvSpPr>
          <p:nvPr>
            <p:ph idx="1"/>
          </p:nvPr>
        </p:nvSpPr>
        <p:spPr/>
        <p:txBody>
          <a:bodyPr>
            <a:normAutofit lnSpcReduction="10000"/>
          </a:bodyPr>
          <a:lstStyle/>
          <a:p>
            <a:endParaRPr lang="es-ES" dirty="0" smtClean="0">
              <a:solidFill>
                <a:schemeClr val="accent4">
                  <a:lumMod val="75000"/>
                </a:schemeClr>
              </a:solidFill>
            </a:endParaRPr>
          </a:p>
          <a:p>
            <a:r>
              <a:rPr lang="es-ES" dirty="0" smtClean="0">
                <a:solidFill>
                  <a:schemeClr val="accent4">
                    <a:lumMod val="75000"/>
                  </a:schemeClr>
                </a:solidFill>
                <a:latin typeface="Comic Sans MS" pitchFamily="66" charset="0"/>
              </a:rPr>
              <a:t>La risa nos ayuda:</a:t>
            </a:r>
          </a:p>
          <a:p>
            <a:pPr>
              <a:buNone/>
            </a:pPr>
            <a:endParaRPr lang="es-ES" dirty="0" smtClean="0">
              <a:solidFill>
                <a:schemeClr val="accent4">
                  <a:lumMod val="75000"/>
                </a:schemeClr>
              </a:solidFill>
              <a:latin typeface="Comic Sans MS" pitchFamily="66" charset="0"/>
            </a:endParaRPr>
          </a:p>
          <a:p>
            <a:pPr lvl="1"/>
            <a:r>
              <a:rPr lang="es-ES" dirty="0" smtClean="0">
                <a:solidFill>
                  <a:schemeClr val="accent4">
                    <a:lumMod val="75000"/>
                  </a:schemeClr>
                </a:solidFill>
                <a:latin typeface="Comic Sans MS" pitchFamily="66" charset="0"/>
              </a:rPr>
              <a:t>Nos desinhibe </a:t>
            </a:r>
          </a:p>
          <a:p>
            <a:pPr lvl="1"/>
            <a:r>
              <a:rPr lang="es-ES" dirty="0" smtClean="0">
                <a:solidFill>
                  <a:schemeClr val="accent4">
                    <a:lumMod val="75000"/>
                  </a:schemeClr>
                </a:solidFill>
                <a:latin typeface="Comic Sans MS" pitchFamily="66" charset="0"/>
              </a:rPr>
              <a:t>Nos hace más auténticas</a:t>
            </a:r>
          </a:p>
          <a:p>
            <a:pPr lvl="1"/>
            <a:r>
              <a:rPr lang="es-ES" dirty="0" smtClean="0">
                <a:solidFill>
                  <a:schemeClr val="accent4">
                    <a:lumMod val="75000"/>
                  </a:schemeClr>
                </a:solidFill>
                <a:latin typeface="Comic Sans MS" pitchFamily="66" charset="0"/>
              </a:rPr>
              <a:t>Nos mimamos.</a:t>
            </a:r>
          </a:p>
          <a:p>
            <a:pPr lvl="1"/>
            <a:endParaRPr lang="es-ES" dirty="0" smtClean="0">
              <a:solidFill>
                <a:schemeClr val="accent4">
                  <a:lumMod val="75000"/>
                </a:schemeClr>
              </a:solidFill>
              <a:latin typeface="Comic Sans MS" pitchFamily="66" charset="0"/>
            </a:endParaRPr>
          </a:p>
          <a:p>
            <a:pPr lvl="1">
              <a:buNone/>
            </a:pPr>
            <a:r>
              <a:rPr lang="es-ES" dirty="0" smtClean="0">
                <a:solidFill>
                  <a:schemeClr val="accent4">
                    <a:lumMod val="75000"/>
                  </a:schemeClr>
                </a:solidFill>
                <a:latin typeface="Comic Sans MS" pitchFamily="66" charset="0"/>
              </a:rPr>
              <a:t>Nos facilita el aceptarnos con nuestros defectos y virtudes.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915816" y="704088"/>
            <a:ext cx="5770984" cy="636680"/>
          </a:xfrm>
        </p:spPr>
        <p:txBody>
          <a:bodyPr>
            <a:normAutofit/>
          </a:bodyPr>
          <a:lstStyle/>
          <a:p>
            <a:r>
              <a:rPr lang="es-ES" sz="1600" dirty="0" smtClean="0">
                <a:solidFill>
                  <a:schemeClr val="accent4">
                    <a:lumMod val="75000"/>
                  </a:schemeClr>
                </a:solidFill>
                <a:latin typeface="Comic Sans MS" pitchFamily="66" charset="0"/>
              </a:rPr>
              <a:t>La risa como fuente de bienestar para las abuelas cuidadoras</a:t>
            </a:r>
            <a:endParaRPr lang="es-ES" sz="1600" dirty="0"/>
          </a:p>
        </p:txBody>
      </p:sp>
      <p:sp>
        <p:nvSpPr>
          <p:cNvPr id="3" name="2 Marcador de contenido"/>
          <p:cNvSpPr>
            <a:spLocks noGrp="1"/>
          </p:cNvSpPr>
          <p:nvPr>
            <p:ph idx="1"/>
          </p:nvPr>
        </p:nvSpPr>
        <p:spPr/>
        <p:txBody>
          <a:bodyPr/>
          <a:lstStyle/>
          <a:p>
            <a:pPr algn="just">
              <a:buNone/>
            </a:pPr>
            <a:endParaRPr lang="es-ES" dirty="0" smtClean="0"/>
          </a:p>
          <a:p>
            <a:pPr algn="just"/>
            <a:r>
              <a:rPr lang="es-ES" sz="4000" dirty="0" smtClean="0">
                <a:solidFill>
                  <a:schemeClr val="accent4">
                    <a:lumMod val="75000"/>
                  </a:schemeClr>
                </a:solidFill>
                <a:latin typeface="Comic Sans MS" pitchFamily="66" charset="0"/>
              </a:rPr>
              <a:t>La risa es fundamentalmente una actividad de grupo.</a:t>
            </a:r>
          </a:p>
          <a:p>
            <a:pPr algn="ctr"/>
            <a:endParaRPr lang="es-ES" sz="4000" dirty="0" smtClean="0">
              <a:solidFill>
                <a:schemeClr val="accent4">
                  <a:lumMod val="75000"/>
                </a:schemeClr>
              </a:solidFill>
              <a:latin typeface="Comic Sans MS" pitchFamily="66" charset="0"/>
            </a:endParaRPr>
          </a:p>
          <a:p>
            <a:pPr algn="ctr">
              <a:buNone/>
            </a:pPr>
            <a:r>
              <a:rPr lang="es-ES" sz="4000" dirty="0" smtClean="0">
                <a:solidFill>
                  <a:schemeClr val="accent4">
                    <a:lumMod val="75000"/>
                  </a:schemeClr>
                </a:solidFill>
                <a:latin typeface="Comic Sans MS" pitchFamily="66" charset="0"/>
              </a:rPr>
              <a:t>“TALLER DE LA RISA”</a:t>
            </a:r>
            <a:endParaRPr lang="es-ES" sz="4000"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5" name="Rectangle 3"/>
          <p:cNvSpPr>
            <a:spLocks noChangeArrowheads="1"/>
          </p:cNvSpPr>
          <p:nvPr/>
        </p:nvSpPr>
        <p:spPr bwMode="auto">
          <a:xfrm rot="10820684" flipV="1">
            <a:off x="835025" y="3118896"/>
            <a:ext cx="7500938"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342900" indent="-342900" algn="l">
              <a:spcBef>
                <a:spcPct val="20000"/>
              </a:spcBef>
            </a:pPr>
            <a:r>
              <a:rPr lang="es-ES_tradnl" sz="2800" dirty="0" smtClean="0">
                <a:latin typeface="Arial" pitchFamily="34" charset="0"/>
                <a:cs typeface="Arial" pitchFamily="34" charset="0"/>
              </a:rPr>
              <a:t>      </a:t>
            </a:r>
            <a:endParaRPr lang="es-ES_tradnl" sz="2000" i="1" dirty="0">
              <a:latin typeface="Arial" pitchFamily="34" charset="0"/>
              <a:cs typeface="Arial" pitchFamily="34" charset="0"/>
            </a:endParaRPr>
          </a:p>
        </p:txBody>
      </p:sp>
      <p:sp>
        <p:nvSpPr>
          <p:cNvPr id="2" name="1 Rectángulo"/>
          <p:cNvSpPr/>
          <p:nvPr/>
        </p:nvSpPr>
        <p:spPr>
          <a:xfrm>
            <a:off x="910043" y="825960"/>
            <a:ext cx="7221854" cy="5293757"/>
          </a:xfrm>
          <a:prstGeom prst="rect">
            <a:avLst/>
          </a:prstGeom>
        </p:spPr>
        <p:txBody>
          <a:bodyPr wrap="square">
            <a:spAutoFit/>
          </a:bodyPr>
          <a:lstStyle/>
          <a:p>
            <a:r>
              <a:rPr lang="es-ES" sz="2000" b="1" dirty="0" smtClean="0">
                <a:latin typeface="Arial" pitchFamily="34" charset="0"/>
                <a:cs typeface="Arial" pitchFamily="34" charset="0"/>
              </a:rPr>
              <a:t>SOBRE LAS FUNCIONES DE LAS ABUELAS Y ABUELOS EN LAS FAMILIAS</a:t>
            </a:r>
          </a:p>
          <a:p>
            <a:endParaRPr lang="es-ES" b="1" dirty="0">
              <a:latin typeface="Arial" pitchFamily="34" charset="0"/>
              <a:cs typeface="Arial" pitchFamily="34" charset="0"/>
            </a:endParaRPr>
          </a:p>
          <a:p>
            <a:r>
              <a:rPr lang="es-ES" sz="2000" dirty="0" smtClean="0">
                <a:latin typeface="Arial" pitchFamily="34" charset="0"/>
                <a:cs typeface="Arial" pitchFamily="34" charset="0"/>
              </a:rPr>
              <a:t>Tradicionalmente: contadores/as historias </a:t>
            </a:r>
            <a:r>
              <a:rPr lang="es-ES" sz="2000" dirty="0">
                <a:latin typeface="Arial" pitchFamily="34" charset="0"/>
                <a:cs typeface="Arial" pitchFamily="34" charset="0"/>
              </a:rPr>
              <a:t>familiares, transmisoras/es de </a:t>
            </a:r>
            <a:r>
              <a:rPr lang="es-ES" sz="2000" dirty="0" smtClean="0">
                <a:latin typeface="Arial" pitchFamily="34" charset="0"/>
                <a:cs typeface="Arial" pitchFamily="34" charset="0"/>
              </a:rPr>
              <a:t>costumbres, fuente de apoyo, de cariño para los nietos/as y de solidaridad </a:t>
            </a:r>
            <a:r>
              <a:rPr lang="es-ES" sz="2000" dirty="0" err="1" smtClean="0">
                <a:latin typeface="Arial" pitchFamily="34" charset="0"/>
                <a:cs typeface="Arial" pitchFamily="34" charset="0"/>
              </a:rPr>
              <a:t>transgeneracional</a:t>
            </a:r>
            <a:r>
              <a:rPr lang="es-ES" sz="2000" dirty="0" smtClean="0">
                <a:latin typeface="Arial" pitchFamily="34" charset="0"/>
                <a:cs typeface="Arial" pitchFamily="34" charset="0"/>
              </a:rPr>
              <a:t> puntual</a:t>
            </a:r>
          </a:p>
          <a:p>
            <a:endParaRPr lang="es-ES" sz="2000" dirty="0" smtClean="0">
              <a:latin typeface="Arial" pitchFamily="34" charset="0"/>
              <a:cs typeface="Arial" pitchFamily="34" charset="0"/>
            </a:endParaRPr>
          </a:p>
          <a:p>
            <a:r>
              <a:rPr lang="es-ES" sz="2000" dirty="0" smtClean="0">
                <a:latin typeface="Arial" pitchFamily="34" charset="0"/>
                <a:cs typeface="Arial" pitchFamily="34" charset="0"/>
              </a:rPr>
              <a:t>En España tanto antes como </a:t>
            </a:r>
            <a:r>
              <a:rPr lang="es-ES" sz="2000" dirty="0">
                <a:latin typeface="Arial" pitchFamily="34" charset="0"/>
                <a:cs typeface="Arial" pitchFamily="34" charset="0"/>
              </a:rPr>
              <a:t>durante </a:t>
            </a:r>
            <a:r>
              <a:rPr lang="es-ES" sz="2000" dirty="0" smtClean="0">
                <a:latin typeface="Arial" pitchFamily="34" charset="0"/>
                <a:cs typeface="Arial" pitchFamily="34" charset="0"/>
              </a:rPr>
              <a:t>la época </a:t>
            </a:r>
            <a:r>
              <a:rPr lang="es-ES" sz="2000" dirty="0">
                <a:latin typeface="Arial" pitchFamily="34" charset="0"/>
                <a:cs typeface="Arial" pitchFamily="34" charset="0"/>
              </a:rPr>
              <a:t>de </a:t>
            </a:r>
            <a:r>
              <a:rPr lang="es-ES" sz="2000" dirty="0" smtClean="0">
                <a:latin typeface="Arial" pitchFamily="34" charset="0"/>
                <a:cs typeface="Arial" pitchFamily="34" charset="0"/>
              </a:rPr>
              <a:t>crisis actual, </a:t>
            </a:r>
            <a:r>
              <a:rPr lang="es-ES" sz="2000" dirty="0">
                <a:latin typeface="Arial" pitchFamily="34" charset="0"/>
                <a:cs typeface="Arial" pitchFamily="34" charset="0"/>
              </a:rPr>
              <a:t>se han convertido en un </a:t>
            </a:r>
            <a:r>
              <a:rPr lang="es-ES" sz="2000" b="1" dirty="0">
                <a:latin typeface="Arial" pitchFamily="34" charset="0"/>
                <a:cs typeface="Arial" pitchFamily="34" charset="0"/>
              </a:rPr>
              <a:t>recurso </a:t>
            </a:r>
            <a:r>
              <a:rPr lang="es-ES" sz="2000" b="1" dirty="0" err="1">
                <a:latin typeface="Arial" pitchFamily="34" charset="0"/>
                <a:cs typeface="Arial" pitchFamily="34" charset="0"/>
              </a:rPr>
              <a:t>sociofamiliar</a:t>
            </a:r>
            <a:r>
              <a:rPr lang="es-ES" sz="2000" b="1" dirty="0">
                <a:latin typeface="Arial" pitchFamily="34" charset="0"/>
                <a:cs typeface="Arial" pitchFamily="34" charset="0"/>
              </a:rPr>
              <a:t> sustituto </a:t>
            </a:r>
            <a:r>
              <a:rPr lang="es-ES" sz="2000" dirty="0" smtClean="0">
                <a:latin typeface="Arial" pitchFamily="34" charset="0"/>
                <a:cs typeface="Arial" pitchFamily="34" charset="0"/>
              </a:rPr>
              <a:t>de carencias </a:t>
            </a:r>
            <a:r>
              <a:rPr lang="es-ES" sz="2000" dirty="0">
                <a:latin typeface="Arial" pitchFamily="34" charset="0"/>
                <a:cs typeface="Arial" pitchFamily="34" charset="0"/>
              </a:rPr>
              <a:t>de </a:t>
            </a:r>
            <a:r>
              <a:rPr lang="es-ES" sz="2000" dirty="0" smtClean="0">
                <a:latin typeface="Arial" pitchFamily="34" charset="0"/>
                <a:cs typeface="Arial" pitchFamily="34" charset="0"/>
              </a:rPr>
              <a:t>empleo, vivienda y/o servicios públicos (escuelas infantiles, matinales…) y de apoyo</a:t>
            </a:r>
            <a:r>
              <a:rPr lang="es-ES" sz="2000" b="1" dirty="0" smtClean="0">
                <a:latin typeface="Arial" pitchFamily="34" charset="0"/>
                <a:cs typeface="Arial" pitchFamily="34" charset="0"/>
              </a:rPr>
              <a:t> </a:t>
            </a:r>
            <a:r>
              <a:rPr lang="es-ES" sz="2000" dirty="0" smtClean="0">
                <a:latin typeface="Arial" pitchFamily="34" charset="0"/>
                <a:cs typeface="Arial" pitchFamily="34" charset="0"/>
              </a:rPr>
              <a:t>al progreso de sus hijas/os </a:t>
            </a:r>
          </a:p>
          <a:p>
            <a:endParaRPr lang="es-ES" sz="2000" dirty="0" smtClean="0">
              <a:latin typeface="Arial" pitchFamily="34" charset="0"/>
              <a:cs typeface="Arial" pitchFamily="34" charset="0"/>
            </a:endParaRPr>
          </a:p>
          <a:p>
            <a:r>
              <a:rPr lang="es-ES" sz="2000" b="1" dirty="0" smtClean="0">
                <a:latin typeface="Arial" pitchFamily="34" charset="0"/>
                <a:cs typeface="Arial" pitchFamily="34" charset="0"/>
              </a:rPr>
              <a:t>La </a:t>
            </a:r>
            <a:r>
              <a:rPr lang="es-ES" sz="2000" b="1" dirty="0">
                <a:latin typeface="Arial" pitchFamily="34" charset="0"/>
                <a:cs typeface="Arial" pitchFamily="34" charset="0"/>
              </a:rPr>
              <a:t>crisis </a:t>
            </a:r>
            <a:r>
              <a:rPr lang="es-ES" sz="2000" b="1" dirty="0" smtClean="0">
                <a:latin typeface="Arial" pitchFamily="34" charset="0"/>
                <a:cs typeface="Arial" pitchFamily="34" charset="0"/>
              </a:rPr>
              <a:t>económica actual está  agravando </a:t>
            </a:r>
            <a:r>
              <a:rPr lang="es-ES" sz="2000" b="1" dirty="0">
                <a:latin typeface="Arial" pitchFamily="34" charset="0"/>
                <a:cs typeface="Arial" pitchFamily="34" charset="0"/>
              </a:rPr>
              <a:t>la presión a las abuelas y </a:t>
            </a:r>
            <a:r>
              <a:rPr lang="es-ES" sz="2000" b="1" dirty="0" smtClean="0">
                <a:latin typeface="Arial" pitchFamily="34" charset="0"/>
                <a:cs typeface="Arial" pitchFamily="34" charset="0"/>
              </a:rPr>
              <a:t>abuelos</a:t>
            </a:r>
            <a:r>
              <a:rPr lang="es-ES" sz="2000" dirty="0" smtClean="0">
                <a:latin typeface="Arial" pitchFamily="34" charset="0"/>
                <a:cs typeface="Arial" pitchFamily="34" charset="0"/>
              </a:rPr>
              <a:t>, siendo las abuelas las más sobrecargadas normalmente en dedicación y preocupación por sus nietos/as. </a:t>
            </a:r>
            <a:endParaRPr lang="es-ES" sz="2000" dirty="0">
              <a:latin typeface="Arial" pitchFamily="34" charset="0"/>
              <a:cs typeface="Arial" pitchFamily="34" charset="0"/>
            </a:endParaRPr>
          </a:p>
        </p:txBody>
      </p:sp>
    </p:spTree>
    <p:extLst>
      <p:ext uri="{BB962C8B-B14F-4D97-AF65-F5344CB8AC3E}">
        <p14:creationId xmlns:p14="http://schemas.microsoft.com/office/powerpoint/2010/main" xmlns="" val="121238791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wipe(up)">
                                      <p:cBhvr>
                                        <p:cTn id="7" dur="500"/>
                                        <p:tgtEl>
                                          <p:spTgt spid="696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advAuto="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915816" y="704088"/>
            <a:ext cx="5770984" cy="564672"/>
          </a:xfrm>
        </p:spPr>
        <p:txBody>
          <a:bodyPr>
            <a:normAutofit fontScale="90000"/>
          </a:bodyPr>
          <a:lstStyle/>
          <a:p>
            <a:r>
              <a:rPr lang="es-ES" sz="1600" dirty="0" smtClean="0">
                <a:solidFill>
                  <a:schemeClr val="accent4">
                    <a:lumMod val="75000"/>
                  </a:schemeClr>
                </a:solidFill>
                <a:latin typeface="Comic Sans MS" pitchFamily="66" charset="0"/>
              </a:rPr>
              <a:t>La risa como fuente de bienestar para las abuelas cuidadoras</a:t>
            </a:r>
            <a:endParaRPr lang="es-ES" sz="1600" dirty="0"/>
          </a:p>
        </p:txBody>
      </p:sp>
      <p:sp>
        <p:nvSpPr>
          <p:cNvPr id="3" name="2 Marcador de contenido"/>
          <p:cNvSpPr>
            <a:spLocks noGrp="1"/>
          </p:cNvSpPr>
          <p:nvPr>
            <p:ph idx="1"/>
          </p:nvPr>
        </p:nvSpPr>
        <p:spPr/>
        <p:txBody>
          <a:bodyPr/>
          <a:lstStyle/>
          <a:p>
            <a:endParaRPr lang="es-ES" dirty="0" smtClean="0"/>
          </a:p>
          <a:p>
            <a:r>
              <a:rPr lang="es-ES" dirty="0" smtClean="0">
                <a:solidFill>
                  <a:schemeClr val="accent4">
                    <a:lumMod val="75000"/>
                  </a:schemeClr>
                </a:solidFill>
                <a:latin typeface="Comic Sans MS" pitchFamily="66" charset="0"/>
              </a:rPr>
              <a:t>Es un espacio y tiempo de bienestar, amistad y felicidad. </a:t>
            </a:r>
          </a:p>
          <a:p>
            <a:endParaRPr lang="es-ES" dirty="0" smtClean="0">
              <a:solidFill>
                <a:schemeClr val="accent4">
                  <a:lumMod val="75000"/>
                </a:schemeClr>
              </a:solidFill>
              <a:latin typeface="Comic Sans MS" pitchFamily="66" charset="0"/>
            </a:endParaRPr>
          </a:p>
          <a:p>
            <a:pPr algn="just"/>
            <a:r>
              <a:rPr lang="es-ES" dirty="0" smtClean="0">
                <a:solidFill>
                  <a:schemeClr val="accent4">
                    <a:lumMod val="75000"/>
                  </a:schemeClr>
                </a:solidFill>
                <a:latin typeface="Comic Sans MS" pitchFamily="66" charset="0"/>
              </a:rPr>
              <a:t>Se consigue a través del juego, baile, música y otros elementos que nos estimulan a reír.</a:t>
            </a: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704088"/>
            <a:ext cx="7859216" cy="564672"/>
          </a:xfrm>
        </p:spPr>
        <p:txBody>
          <a:bodyPr>
            <a:normAutofit fontScale="90000"/>
          </a:bodyPr>
          <a:lstStyle/>
          <a:p>
            <a:r>
              <a:rPr lang="es-ES" sz="1600" dirty="0" smtClean="0">
                <a:solidFill>
                  <a:schemeClr val="accent4">
                    <a:lumMod val="75000"/>
                  </a:schemeClr>
                </a:solidFill>
                <a:latin typeface="Comic Sans MS" pitchFamily="66" charset="0"/>
              </a:rPr>
              <a:t>                              Las risas como fuente de bienestar para las abuelas cuidadoras</a:t>
            </a:r>
            <a:endParaRPr lang="es-ES" sz="1600" dirty="0">
              <a:solidFill>
                <a:schemeClr val="accent4">
                  <a:lumMod val="75000"/>
                </a:schemeClr>
              </a:solidFill>
            </a:endParaRPr>
          </a:p>
        </p:txBody>
      </p:sp>
      <p:sp>
        <p:nvSpPr>
          <p:cNvPr id="3" name="2 Marcador de contenido"/>
          <p:cNvSpPr>
            <a:spLocks noGrp="1"/>
          </p:cNvSpPr>
          <p:nvPr>
            <p:ph idx="1"/>
          </p:nvPr>
        </p:nvSpPr>
        <p:spPr/>
        <p:txBody>
          <a:bodyPr/>
          <a:lstStyle/>
          <a:p>
            <a:endParaRPr lang="es-ES" dirty="0" smtClean="0">
              <a:solidFill>
                <a:schemeClr val="accent4">
                  <a:lumMod val="75000"/>
                </a:schemeClr>
              </a:solidFill>
              <a:latin typeface="Comic Sans MS" pitchFamily="66" charset="0"/>
            </a:endParaRPr>
          </a:p>
          <a:p>
            <a:r>
              <a:rPr lang="es-ES" dirty="0" smtClean="0">
                <a:solidFill>
                  <a:schemeClr val="accent4">
                    <a:lumMod val="75000"/>
                  </a:schemeClr>
                </a:solidFill>
                <a:latin typeface="Comic Sans MS" pitchFamily="66" charset="0"/>
              </a:rPr>
              <a:t>Las sesiones se estructuran en:</a:t>
            </a:r>
          </a:p>
          <a:p>
            <a:pPr>
              <a:buNone/>
            </a:pPr>
            <a:endParaRPr lang="es-ES" dirty="0" smtClean="0">
              <a:solidFill>
                <a:schemeClr val="accent4">
                  <a:lumMod val="75000"/>
                </a:schemeClr>
              </a:solidFill>
              <a:latin typeface="Comic Sans MS" pitchFamily="66" charset="0"/>
            </a:endParaRPr>
          </a:p>
          <a:p>
            <a:pPr lvl="1"/>
            <a:r>
              <a:rPr lang="es-ES" dirty="0" smtClean="0">
                <a:solidFill>
                  <a:schemeClr val="accent4">
                    <a:lumMod val="75000"/>
                  </a:schemeClr>
                </a:solidFill>
                <a:latin typeface="Comic Sans MS" pitchFamily="66" charset="0"/>
              </a:rPr>
              <a:t>Fase de calentamiento</a:t>
            </a:r>
          </a:p>
          <a:p>
            <a:pPr lvl="1"/>
            <a:r>
              <a:rPr lang="es-ES" dirty="0" smtClean="0">
                <a:solidFill>
                  <a:schemeClr val="accent4">
                    <a:lumMod val="75000"/>
                  </a:schemeClr>
                </a:solidFill>
                <a:latin typeface="Comic Sans MS" pitchFamily="66" charset="0"/>
              </a:rPr>
              <a:t>Fase de Juego</a:t>
            </a:r>
          </a:p>
          <a:p>
            <a:pPr lvl="1"/>
            <a:r>
              <a:rPr lang="es-ES" dirty="0" smtClean="0">
                <a:solidFill>
                  <a:schemeClr val="accent4">
                    <a:lumMod val="75000"/>
                  </a:schemeClr>
                </a:solidFill>
                <a:latin typeface="Comic Sans MS" pitchFamily="66" charset="0"/>
              </a:rPr>
              <a:t>Gimnasia de la risa</a:t>
            </a:r>
          </a:p>
          <a:p>
            <a:pPr lvl="1"/>
            <a:r>
              <a:rPr lang="es-ES" dirty="0" smtClean="0">
                <a:solidFill>
                  <a:schemeClr val="accent4">
                    <a:lumMod val="75000"/>
                  </a:schemeClr>
                </a:solidFill>
                <a:latin typeface="Comic Sans MS" pitchFamily="66" charset="0"/>
              </a:rPr>
              <a:t>Relajación coloquio</a:t>
            </a: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699792" y="332656"/>
            <a:ext cx="6213376" cy="720080"/>
          </a:xfrm>
        </p:spPr>
        <p:txBody>
          <a:bodyPr/>
          <a:lstStyle/>
          <a:p>
            <a:r>
              <a:rPr lang="es-ES" sz="1600" dirty="0" smtClean="0">
                <a:solidFill>
                  <a:schemeClr val="accent4">
                    <a:lumMod val="75000"/>
                  </a:schemeClr>
                </a:solidFill>
                <a:latin typeface="Comic Sans MS" pitchFamily="66" charset="0"/>
              </a:rPr>
              <a:t>Las risas como fuente de bienestar para las abuelas cuidadoras</a:t>
            </a:r>
            <a:endParaRPr lang="es-ES" sz="1600" dirty="0">
              <a:solidFill>
                <a:schemeClr val="accent4">
                  <a:lumMod val="75000"/>
                </a:schemeClr>
              </a:solidFill>
            </a:endParaRPr>
          </a:p>
        </p:txBody>
      </p:sp>
      <p:sp>
        <p:nvSpPr>
          <p:cNvPr id="3" name="2 Marcador de contenido"/>
          <p:cNvSpPr>
            <a:spLocks noGrp="1"/>
          </p:cNvSpPr>
          <p:nvPr>
            <p:ph idx="1"/>
          </p:nvPr>
        </p:nvSpPr>
        <p:spPr/>
        <p:txBody>
          <a:bodyPr>
            <a:normAutofit lnSpcReduction="10000"/>
          </a:bodyPr>
          <a:lstStyle/>
          <a:p>
            <a:r>
              <a:rPr lang="es-ES" dirty="0" smtClean="0">
                <a:solidFill>
                  <a:schemeClr val="accent4">
                    <a:lumMod val="75000"/>
                  </a:schemeClr>
                </a:solidFill>
                <a:latin typeface="Comic Sans MS" pitchFamily="66" charset="0"/>
              </a:rPr>
              <a:t>En el taller de la risa se utiliza las siguientes técnicas para liberar tensiones y llegar más fácil a la carcajada:</a:t>
            </a:r>
          </a:p>
          <a:p>
            <a:pPr lvl="1"/>
            <a:r>
              <a:rPr lang="es-ES" dirty="0" smtClean="0">
                <a:solidFill>
                  <a:schemeClr val="accent4">
                    <a:lumMod val="75000"/>
                  </a:schemeClr>
                </a:solidFill>
                <a:latin typeface="Comic Sans MS" pitchFamily="66" charset="0"/>
              </a:rPr>
              <a:t>Juegos</a:t>
            </a:r>
          </a:p>
          <a:p>
            <a:pPr lvl="1"/>
            <a:r>
              <a:rPr lang="es-ES" dirty="0" smtClean="0">
                <a:solidFill>
                  <a:schemeClr val="accent4">
                    <a:lumMod val="75000"/>
                  </a:schemeClr>
                </a:solidFill>
                <a:latin typeface="Comic Sans MS" pitchFamily="66" charset="0"/>
              </a:rPr>
              <a:t>Expresión corporal</a:t>
            </a:r>
          </a:p>
          <a:p>
            <a:pPr lvl="1"/>
            <a:r>
              <a:rPr lang="es-ES" dirty="0" smtClean="0">
                <a:solidFill>
                  <a:schemeClr val="accent4">
                    <a:lumMod val="75000"/>
                  </a:schemeClr>
                </a:solidFill>
                <a:latin typeface="Comic Sans MS" pitchFamily="66" charset="0"/>
              </a:rPr>
              <a:t>Música</a:t>
            </a:r>
          </a:p>
          <a:p>
            <a:pPr lvl="1"/>
            <a:r>
              <a:rPr lang="es-ES" dirty="0" smtClean="0">
                <a:solidFill>
                  <a:schemeClr val="accent4">
                    <a:lumMod val="75000"/>
                  </a:schemeClr>
                </a:solidFill>
                <a:latin typeface="Comic Sans MS" pitchFamily="66" charset="0"/>
              </a:rPr>
              <a:t>Ejercicios de respiración</a:t>
            </a:r>
          </a:p>
          <a:p>
            <a:pPr lvl="1"/>
            <a:r>
              <a:rPr lang="es-ES" dirty="0" smtClean="0">
                <a:solidFill>
                  <a:schemeClr val="accent4">
                    <a:lumMod val="75000"/>
                  </a:schemeClr>
                </a:solidFill>
                <a:latin typeface="Comic Sans MS" pitchFamily="66" charset="0"/>
              </a:rPr>
              <a:t>Masajes</a:t>
            </a:r>
            <a:endParaRPr lang="es-ES"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274638"/>
            <a:ext cx="6851104" cy="778098"/>
          </a:xfrm>
        </p:spPr>
        <p:txBody>
          <a:bodyPr/>
          <a:lstStyle/>
          <a:p>
            <a:pPr algn="r"/>
            <a:r>
              <a:rPr lang="es-ES" sz="1400" dirty="0" smtClean="0">
                <a:solidFill>
                  <a:schemeClr val="accent4">
                    <a:lumMod val="75000"/>
                  </a:schemeClr>
                </a:solidFill>
                <a:latin typeface="Comic Sans MS" pitchFamily="66" charset="0"/>
              </a:rPr>
              <a:t>Las risas como fuente de bienestar para las abuelas cuidadoras</a:t>
            </a:r>
            <a:endParaRPr lang="es-ES" sz="14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p:txBody>
          <a:bodyPr/>
          <a:lstStyle/>
          <a:p>
            <a:endParaRPr lang="es-ES" dirty="0" smtClean="0">
              <a:solidFill>
                <a:schemeClr val="accent4">
                  <a:lumMod val="60000"/>
                  <a:lumOff val="40000"/>
                </a:schemeClr>
              </a:solidFill>
              <a:latin typeface="Comic Sans MS" pitchFamily="66" charset="0"/>
            </a:endParaRPr>
          </a:p>
          <a:p>
            <a:r>
              <a:rPr lang="es-ES" dirty="0" smtClean="0">
                <a:solidFill>
                  <a:schemeClr val="accent4">
                    <a:lumMod val="75000"/>
                  </a:schemeClr>
                </a:solidFill>
                <a:latin typeface="Comic Sans MS" pitchFamily="66" charset="0"/>
              </a:rPr>
              <a:t>¿ Qué se trabaja en un taller de la risa con abuelas cuidadoras?</a:t>
            </a:r>
          </a:p>
          <a:p>
            <a:endParaRPr lang="es-ES" dirty="0" smtClean="0">
              <a:solidFill>
                <a:schemeClr val="accent4">
                  <a:lumMod val="75000"/>
                </a:schemeClr>
              </a:solidFill>
              <a:latin typeface="Comic Sans MS" pitchFamily="66" charset="0"/>
            </a:endParaRPr>
          </a:p>
          <a:p>
            <a:pPr lvl="1"/>
            <a:r>
              <a:rPr lang="es-ES" dirty="0" smtClean="0">
                <a:solidFill>
                  <a:schemeClr val="accent4">
                    <a:lumMod val="75000"/>
                  </a:schemeClr>
                </a:solidFill>
                <a:latin typeface="Comic Sans MS" pitchFamily="66" charset="0"/>
              </a:rPr>
              <a:t>Pertenecer a un grupo</a:t>
            </a:r>
          </a:p>
          <a:p>
            <a:pPr lvl="1"/>
            <a:r>
              <a:rPr lang="es-ES" dirty="0" smtClean="0">
                <a:solidFill>
                  <a:schemeClr val="accent4">
                    <a:lumMod val="75000"/>
                  </a:schemeClr>
                </a:solidFill>
                <a:latin typeface="Comic Sans MS" pitchFamily="66" charset="0"/>
              </a:rPr>
              <a:t>Potenciar sentimiento de solidaridad </a:t>
            </a:r>
          </a:p>
          <a:p>
            <a:pPr lvl="1"/>
            <a:r>
              <a:rPr lang="es-ES" dirty="0" smtClean="0">
                <a:solidFill>
                  <a:schemeClr val="accent4">
                    <a:lumMod val="75000"/>
                  </a:schemeClr>
                </a:solidFill>
                <a:latin typeface="Comic Sans MS" pitchFamily="66" charset="0"/>
              </a:rPr>
              <a:t>Trabajar la cohesión de las participantes</a:t>
            </a:r>
          </a:p>
          <a:p>
            <a:pPr lvl="1">
              <a:buNone/>
            </a:pPr>
            <a:endParaRPr lang="es-E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11760" y="260648"/>
            <a:ext cx="6264696" cy="720080"/>
          </a:xfrm>
        </p:spPr>
        <p:txBody>
          <a:bodyPr/>
          <a:lstStyle/>
          <a:p>
            <a:pPr algn="r"/>
            <a:r>
              <a:rPr lang="es-ES" sz="1600" dirty="0" smtClean="0">
                <a:solidFill>
                  <a:schemeClr val="accent4">
                    <a:lumMod val="75000"/>
                  </a:schemeClr>
                </a:solidFill>
                <a:latin typeface="Comic Sans MS" pitchFamily="66" charset="0"/>
              </a:rPr>
              <a:t>La risa como fuente de bienestar para las abuelas cuidadoras</a:t>
            </a:r>
            <a:endParaRPr lang="es-ES" sz="1600" dirty="0">
              <a:solidFill>
                <a:schemeClr val="accent4">
                  <a:lumMod val="75000"/>
                </a:schemeClr>
              </a:solidFill>
              <a:latin typeface="Comic Sans MS" pitchFamily="66" charset="0"/>
            </a:endParaRPr>
          </a:p>
        </p:txBody>
      </p:sp>
      <p:sp>
        <p:nvSpPr>
          <p:cNvPr id="3" name="2 Marcador de contenido"/>
          <p:cNvSpPr>
            <a:spLocks noGrp="1"/>
          </p:cNvSpPr>
          <p:nvPr>
            <p:ph idx="1"/>
          </p:nvPr>
        </p:nvSpPr>
        <p:spPr/>
        <p:txBody>
          <a:bodyPr/>
          <a:lstStyle/>
          <a:p>
            <a:pPr>
              <a:buNone/>
            </a:pPr>
            <a:endParaRPr lang="es-ES" dirty="0" smtClean="0">
              <a:solidFill>
                <a:schemeClr val="accent4">
                  <a:lumMod val="60000"/>
                  <a:lumOff val="40000"/>
                </a:schemeClr>
              </a:solidFill>
              <a:latin typeface="Comic Sans MS" pitchFamily="66" charset="0"/>
            </a:endParaRPr>
          </a:p>
          <a:p>
            <a:pPr lvl="1"/>
            <a:r>
              <a:rPr lang="es-ES" sz="2800" dirty="0" smtClean="0">
                <a:solidFill>
                  <a:schemeClr val="accent4">
                    <a:lumMod val="75000"/>
                  </a:schemeClr>
                </a:solidFill>
                <a:latin typeface="Comic Sans MS" pitchFamily="66" charset="0"/>
              </a:rPr>
              <a:t>Identidad de ser mujer</a:t>
            </a:r>
          </a:p>
          <a:p>
            <a:pPr lvl="1"/>
            <a:r>
              <a:rPr lang="es-ES" sz="2800" dirty="0" smtClean="0">
                <a:solidFill>
                  <a:schemeClr val="accent4">
                    <a:lumMod val="75000"/>
                  </a:schemeClr>
                </a:solidFill>
                <a:latin typeface="Comic Sans MS" pitchFamily="66" charset="0"/>
              </a:rPr>
              <a:t>Derecho de estar a gusto y bien con una misma.</a:t>
            </a:r>
          </a:p>
          <a:p>
            <a:pPr lvl="1"/>
            <a:r>
              <a:rPr lang="es-ES" sz="2800" dirty="0" smtClean="0">
                <a:solidFill>
                  <a:schemeClr val="accent4">
                    <a:lumMod val="75000"/>
                  </a:schemeClr>
                </a:solidFill>
                <a:latin typeface="Comic Sans MS" pitchFamily="66" charset="0"/>
              </a:rPr>
              <a:t>Momento de libertad y de autoafirmación de nosotras como persona individual y como parte del grupo.</a:t>
            </a:r>
          </a:p>
          <a:p>
            <a:pPr lvl="1">
              <a:buNone/>
            </a:pPr>
            <a:endParaRPr lang="es-ES" sz="2800" dirty="0">
              <a:solidFill>
                <a:schemeClr val="accent4">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a:p>
        </p:txBody>
      </p:sp>
      <p:sp>
        <p:nvSpPr>
          <p:cNvPr id="3" name="2 Subtítulo"/>
          <p:cNvSpPr>
            <a:spLocks noGrp="1"/>
          </p:cNvSpPr>
          <p:nvPr>
            <p:ph type="subTitle" idx="1"/>
          </p:nvPr>
        </p:nvSpPr>
        <p:spPr/>
        <p:txBody>
          <a:bodyPr/>
          <a:lstStyle/>
          <a:p>
            <a:endParaRPr lang="es-ES"/>
          </a:p>
        </p:txBody>
      </p:sp>
      <p:pic>
        <p:nvPicPr>
          <p:cNvPr id="4" name="3 Imagen" descr="cartel fondo.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404664"/>
            <a:ext cx="8280920" cy="6120680"/>
          </a:xfrm>
        </p:spPr>
        <p:txBody>
          <a:bodyPr>
            <a:noAutofit/>
          </a:bodyPr>
          <a:lstStyle/>
          <a:p>
            <a:pPr algn="l"/>
            <a:r>
              <a:rPr lang="es-ES" sz="2000" b="1" dirty="0" smtClean="0">
                <a:latin typeface="Arial" pitchFamily="34" charset="0"/>
                <a:cs typeface="Arial" pitchFamily="34" charset="0"/>
              </a:rPr>
              <a:t>SALIENDO DE LA INVISIBILIDAD…..</a:t>
            </a:r>
            <a:r>
              <a:rPr lang="es-ES" sz="2000" i="1" dirty="0" smtClean="0">
                <a:latin typeface="Arial" pitchFamily="34" charset="0"/>
                <a:cs typeface="Arial" pitchFamily="34" charset="0"/>
              </a:rPr>
              <a:t/>
            </a:r>
            <a:br>
              <a:rPr lang="es-ES" sz="2000" i="1" dirty="0" smtClean="0">
                <a:latin typeface="Arial" pitchFamily="34" charset="0"/>
                <a:cs typeface="Arial" pitchFamily="34" charset="0"/>
              </a:rPr>
            </a:br>
            <a:r>
              <a:rPr lang="es-ES" sz="2000" i="1" dirty="0">
                <a:latin typeface="Arial" pitchFamily="34" charset="0"/>
                <a:cs typeface="Arial" pitchFamily="34" charset="0"/>
              </a:rPr>
              <a:t/>
            </a:r>
            <a:br>
              <a:rPr lang="es-ES" sz="2000" i="1" dirty="0">
                <a:latin typeface="Arial" pitchFamily="34" charset="0"/>
                <a:cs typeface="Arial" pitchFamily="34" charset="0"/>
              </a:rPr>
            </a:br>
            <a:r>
              <a:rPr lang="es-ES" sz="1800" dirty="0" smtClean="0">
                <a:latin typeface="Arial" pitchFamily="34" charset="0"/>
                <a:cs typeface="Arial" pitchFamily="34" charset="0"/>
              </a:rPr>
              <a:t>Varias  </a:t>
            </a:r>
            <a:r>
              <a:rPr lang="es-ES" sz="1800" dirty="0">
                <a:latin typeface="Arial" pitchFamily="34" charset="0"/>
                <a:cs typeface="Arial" pitchFamily="34" charset="0"/>
              </a:rPr>
              <a:t>i</a:t>
            </a:r>
            <a:r>
              <a:rPr lang="es-ES" sz="1800" dirty="0" smtClean="0">
                <a:latin typeface="Arial" pitchFamily="34" charset="0"/>
                <a:cs typeface="Arial" pitchFamily="34" charset="0"/>
              </a:rPr>
              <a:t>nvestigaciones y estudios sobre abuelas y abuelos cuidadores desde año 2000</a:t>
            </a:r>
            <a:br>
              <a:rPr lang="es-ES" sz="1800" dirty="0" smtClean="0">
                <a:latin typeface="Arial" pitchFamily="34" charset="0"/>
                <a:cs typeface="Arial" pitchFamily="34" charset="0"/>
              </a:rPr>
            </a:br>
            <a:r>
              <a:rPr lang="es-ES" sz="1800" dirty="0" smtClean="0">
                <a:latin typeface="Arial" pitchFamily="34" charset="0"/>
                <a:cs typeface="Arial" pitchFamily="34" charset="0"/>
              </a:rPr>
              <a:t>Numerosos </a:t>
            </a:r>
            <a:r>
              <a:rPr lang="es-ES" sz="1800" b="1" dirty="0" smtClean="0">
                <a:latin typeface="Arial" pitchFamily="34" charset="0"/>
                <a:cs typeface="Arial" pitchFamily="34" charset="0"/>
              </a:rPr>
              <a:t>programas y talleres desde 2006 </a:t>
            </a:r>
            <a:r>
              <a:rPr lang="es-ES" sz="1800" dirty="0" smtClean="0">
                <a:latin typeface="Arial" pitchFamily="34" charset="0"/>
                <a:cs typeface="Arial" pitchFamily="34" charset="0"/>
              </a:rPr>
              <a:t>en distintas ciudades y pueblos (ej. Diputación de Sevilla)</a:t>
            </a:r>
            <a:br>
              <a:rPr lang="es-ES" sz="1800" dirty="0" smtClean="0">
                <a:latin typeface="Arial" pitchFamily="34" charset="0"/>
                <a:cs typeface="Arial" pitchFamily="34" charset="0"/>
              </a:rPr>
            </a:br>
            <a:r>
              <a:rPr lang="es-ES" sz="1800" dirty="0" smtClean="0">
                <a:latin typeface="Arial" pitchFamily="34" charset="0"/>
                <a:cs typeface="Arial" pitchFamily="34" charset="0"/>
              </a:rPr>
              <a:t/>
            </a:r>
            <a:br>
              <a:rPr lang="es-ES" sz="1800" dirty="0" smtClean="0">
                <a:latin typeface="Arial" pitchFamily="34" charset="0"/>
                <a:cs typeface="Arial" pitchFamily="34" charset="0"/>
              </a:rPr>
            </a:br>
            <a:r>
              <a:rPr lang="es-ES" sz="1800" dirty="0" smtClean="0">
                <a:latin typeface="Arial" pitchFamily="34" charset="0"/>
                <a:cs typeface="Arial" pitchFamily="34" charset="0"/>
              </a:rPr>
              <a:t>Investigaciones recientes en España:</a:t>
            </a:r>
            <a:br>
              <a:rPr lang="es-ES" sz="1800" dirty="0" smtClean="0">
                <a:latin typeface="Arial" pitchFamily="34" charset="0"/>
                <a:cs typeface="Arial" pitchFamily="34" charset="0"/>
              </a:rPr>
            </a:br>
            <a:r>
              <a:rPr lang="es-ES" sz="1800" dirty="0" smtClean="0">
                <a:latin typeface="Arial" pitchFamily="34" charset="0"/>
                <a:cs typeface="Arial" pitchFamily="34" charset="0"/>
              </a:rPr>
              <a:t>- </a:t>
            </a:r>
            <a:r>
              <a:rPr lang="es-ES" sz="1800" dirty="0">
                <a:latin typeface="Arial" pitchFamily="34" charset="0"/>
                <a:cs typeface="Arial" pitchFamily="34" charset="0"/>
              </a:rPr>
              <a:t>E</a:t>
            </a:r>
            <a:r>
              <a:rPr lang="es-ES" sz="1800" dirty="0" smtClean="0">
                <a:latin typeface="Arial" pitchFamily="34" charset="0"/>
                <a:cs typeface="Arial" pitchFamily="34" charset="0"/>
              </a:rPr>
              <a:t>studio sobre el síndrome de  Abuelas Esclavas. Guijarro 2004 </a:t>
            </a:r>
            <a:br>
              <a:rPr lang="es-ES" sz="1800" dirty="0" smtClean="0">
                <a:latin typeface="Arial" pitchFamily="34" charset="0"/>
                <a:cs typeface="Arial" pitchFamily="34" charset="0"/>
              </a:rPr>
            </a:br>
            <a:r>
              <a:rPr lang="es-ES" sz="1800" dirty="0" smtClean="0">
                <a:latin typeface="Arial" pitchFamily="34" charset="0"/>
                <a:cs typeface="Arial" pitchFamily="34" charset="0"/>
              </a:rPr>
              <a:t>- Doble </a:t>
            </a:r>
            <a:r>
              <a:rPr lang="es-ES" sz="1800" dirty="0">
                <a:latin typeface="Arial" pitchFamily="34" charset="0"/>
                <a:cs typeface="Arial" pitchFamily="34" charset="0"/>
              </a:rPr>
              <a:t>dependencia: Abuelos que cuidan </a:t>
            </a:r>
            <a:r>
              <a:rPr lang="es-ES" sz="1800" dirty="0" smtClean="0">
                <a:latin typeface="Arial" pitchFamily="34" charset="0"/>
                <a:cs typeface="Arial" pitchFamily="34" charset="0"/>
              </a:rPr>
              <a:t>nietos/as en España,</a:t>
            </a:r>
            <a:br>
              <a:rPr lang="es-ES" sz="1800" dirty="0" smtClean="0">
                <a:latin typeface="Arial" pitchFamily="34" charset="0"/>
                <a:cs typeface="Arial" pitchFamily="34" charset="0"/>
              </a:rPr>
            </a:br>
            <a:r>
              <a:rPr lang="es-ES" sz="1800" dirty="0" smtClean="0">
                <a:latin typeface="Arial" pitchFamily="34" charset="0"/>
                <a:cs typeface="Arial" pitchFamily="34" charset="0"/>
              </a:rPr>
              <a:t>2009</a:t>
            </a:r>
            <a:br>
              <a:rPr lang="es-ES" sz="1800" dirty="0" smtClean="0">
                <a:latin typeface="Arial" pitchFamily="34" charset="0"/>
                <a:cs typeface="Arial" pitchFamily="34" charset="0"/>
              </a:rPr>
            </a:br>
            <a:r>
              <a:rPr lang="es-ES" sz="1800" dirty="0" smtClean="0">
                <a:latin typeface="Arial" pitchFamily="34" charset="0"/>
                <a:cs typeface="Arial" pitchFamily="34" charset="0"/>
              </a:rPr>
              <a:t>-</a:t>
            </a:r>
            <a:r>
              <a:rPr lang="es-ES" sz="1800" dirty="0">
                <a:latin typeface="Arial" pitchFamily="34" charset="0"/>
                <a:cs typeface="Arial" pitchFamily="34" charset="0"/>
              </a:rPr>
              <a:t> </a:t>
            </a:r>
            <a:r>
              <a:rPr lang="es-ES" sz="1800" dirty="0" smtClean="0">
                <a:latin typeface="Arial" pitchFamily="34" charset="0"/>
                <a:cs typeface="Arial" pitchFamily="34" charset="0"/>
              </a:rPr>
              <a:t>Investigación Abuelos y Abuelas para todos. </a:t>
            </a:r>
            <a:r>
              <a:rPr lang="es-ES" sz="1800" dirty="0" err="1" smtClean="0">
                <a:latin typeface="Arial" pitchFamily="34" charset="0"/>
                <a:cs typeface="Arial" pitchFamily="34" charset="0"/>
              </a:rPr>
              <a:t>Megias</a:t>
            </a:r>
            <a:r>
              <a:rPr lang="es-ES" sz="1800" dirty="0" smtClean="0">
                <a:latin typeface="Arial" pitchFamily="34" charset="0"/>
                <a:cs typeface="Arial" pitchFamily="34" charset="0"/>
              </a:rPr>
              <a:t> y Ballesteros. FAD 2011</a:t>
            </a:r>
            <a:br>
              <a:rPr lang="es-ES" sz="1800" dirty="0" smtClean="0">
                <a:latin typeface="Arial" pitchFamily="34" charset="0"/>
                <a:cs typeface="Arial" pitchFamily="34" charset="0"/>
              </a:rPr>
            </a:br>
            <a:r>
              <a:rPr lang="es-ES" sz="1800" dirty="0" smtClean="0">
                <a:latin typeface="Arial" pitchFamily="34" charset="0"/>
                <a:cs typeface="Arial" pitchFamily="34" charset="0"/>
              </a:rPr>
              <a:t>- IMSERSO Encuesta de Mayores 2010  (mayores de 65 )</a:t>
            </a:r>
            <a:br>
              <a:rPr lang="es-ES" sz="1800" dirty="0" smtClean="0">
                <a:latin typeface="Arial" pitchFamily="34" charset="0"/>
                <a:cs typeface="Arial" pitchFamily="34" charset="0"/>
              </a:rPr>
            </a:br>
            <a:r>
              <a:rPr lang="es-ES" sz="1800" dirty="0" smtClean="0">
                <a:latin typeface="Arial" pitchFamily="34" charset="0"/>
                <a:cs typeface="Arial" pitchFamily="34" charset="0"/>
              </a:rPr>
              <a:t/>
            </a:r>
            <a:br>
              <a:rPr lang="es-ES" sz="1800" dirty="0" smtClean="0">
                <a:latin typeface="Arial" pitchFamily="34" charset="0"/>
                <a:cs typeface="Arial" pitchFamily="34" charset="0"/>
              </a:rPr>
            </a:br>
            <a:r>
              <a:rPr lang="es-ES" sz="1800" dirty="0" smtClean="0">
                <a:latin typeface="Arial" pitchFamily="34" charset="0"/>
                <a:cs typeface="Arial" pitchFamily="34" charset="0"/>
              </a:rPr>
              <a:t>Actualmente + 50% de las abuelas y abuelos cuidan a sus nietos casi todos los días y </a:t>
            </a:r>
            <a:r>
              <a:rPr lang="es-ES" sz="1800" dirty="0">
                <a:latin typeface="Arial" pitchFamily="34" charset="0"/>
                <a:cs typeface="Arial" pitchFamily="34" charset="0"/>
              </a:rPr>
              <a:t>el 45% casi todas las </a:t>
            </a:r>
            <a:r>
              <a:rPr lang="es-ES" sz="1800" dirty="0" smtClean="0">
                <a:latin typeface="Arial" pitchFamily="34" charset="0"/>
                <a:cs typeface="Arial" pitchFamily="34" charset="0"/>
              </a:rPr>
              <a:t>semanas</a:t>
            </a:r>
            <a:br>
              <a:rPr lang="es-ES" sz="1800" dirty="0" smtClean="0">
                <a:latin typeface="Arial" pitchFamily="34" charset="0"/>
                <a:cs typeface="Arial" pitchFamily="34" charset="0"/>
              </a:rPr>
            </a:br>
            <a:r>
              <a:rPr lang="es-ES" sz="1800" dirty="0" smtClean="0">
                <a:latin typeface="Arial" pitchFamily="34" charset="0"/>
                <a:cs typeface="Arial" pitchFamily="34" charset="0"/>
              </a:rPr>
              <a:t/>
            </a:r>
            <a:br>
              <a:rPr lang="es-ES" sz="1800" dirty="0" smtClean="0">
                <a:latin typeface="Arial" pitchFamily="34" charset="0"/>
                <a:cs typeface="Arial" pitchFamily="34" charset="0"/>
              </a:rPr>
            </a:br>
            <a:r>
              <a:rPr lang="es-ES" sz="1800" dirty="0" smtClean="0">
                <a:latin typeface="Arial" pitchFamily="34" charset="0"/>
                <a:cs typeface="Arial" pitchFamily="34" charset="0"/>
              </a:rPr>
              <a:t>Los abuelos están implicados en los cuidados pero menos tiempo, con menos intensidad y con roles de género: acompañar, hacer actividades….</a:t>
            </a:r>
            <a:r>
              <a:rPr lang="es-ES" sz="1800" dirty="0">
                <a:latin typeface="Arial" pitchFamily="34" charset="0"/>
                <a:cs typeface="Arial" pitchFamily="34" charset="0"/>
              </a:rPr>
              <a:t/>
            </a:r>
            <a:br>
              <a:rPr lang="es-ES" sz="1800" dirty="0">
                <a:latin typeface="Arial" pitchFamily="34" charset="0"/>
                <a:cs typeface="Arial" pitchFamily="34" charset="0"/>
              </a:rPr>
            </a:br>
            <a:r>
              <a:rPr lang="es-ES" sz="1800" dirty="0" smtClean="0"/>
              <a:t/>
            </a:r>
            <a:br>
              <a:rPr lang="es-ES" sz="1800" dirty="0" smtClean="0"/>
            </a:br>
            <a:r>
              <a:rPr lang="es-ES" sz="1800" dirty="0" smtClean="0">
                <a:latin typeface="Arial" pitchFamily="34" charset="0"/>
                <a:cs typeface="Arial" pitchFamily="34" charset="0"/>
              </a:rPr>
              <a:t>España: +- 7 horas</a:t>
            </a:r>
            <a:br>
              <a:rPr lang="es-ES" sz="1800" dirty="0" smtClean="0">
                <a:latin typeface="Arial" pitchFamily="34" charset="0"/>
                <a:cs typeface="Arial" pitchFamily="34" charset="0"/>
              </a:rPr>
            </a:br>
            <a:r>
              <a:rPr lang="es-ES" sz="1800" dirty="0" smtClean="0">
                <a:latin typeface="Arial" pitchFamily="34" charset="0"/>
                <a:cs typeface="Arial" pitchFamily="34" charset="0"/>
              </a:rPr>
              <a:t>Europa: </a:t>
            </a:r>
            <a:r>
              <a:rPr lang="es-ES" sz="1800" dirty="0">
                <a:latin typeface="Arial" pitchFamily="34" charset="0"/>
                <a:cs typeface="Arial" pitchFamily="34" charset="0"/>
              </a:rPr>
              <a:t> </a:t>
            </a:r>
            <a:r>
              <a:rPr lang="es-ES" sz="1800" dirty="0" smtClean="0">
                <a:latin typeface="Arial" pitchFamily="34" charset="0"/>
                <a:cs typeface="Arial" pitchFamily="34" charset="0"/>
              </a:rPr>
              <a:t>   5 horas</a:t>
            </a:r>
            <a:r>
              <a:rPr lang="es-ES" sz="1800" dirty="0">
                <a:latin typeface="Arial" pitchFamily="34" charset="0"/>
                <a:cs typeface="Arial" pitchFamily="34" charset="0"/>
              </a:rPr>
              <a:t/>
            </a:r>
            <a:br>
              <a:rPr lang="es-ES" sz="1800" dirty="0">
                <a:latin typeface="Arial" pitchFamily="34" charset="0"/>
                <a:cs typeface="Arial" pitchFamily="34" charset="0"/>
              </a:rPr>
            </a:br>
            <a:r>
              <a:rPr lang="es-ES" sz="1800" dirty="0" smtClean="0">
                <a:latin typeface="Arial" pitchFamily="34" charset="0"/>
                <a:cs typeface="Arial" pitchFamily="34" charset="0"/>
              </a:rPr>
              <a:t/>
            </a:r>
            <a:br>
              <a:rPr lang="es-ES" sz="1800" dirty="0" smtClean="0">
                <a:latin typeface="Arial" pitchFamily="34" charset="0"/>
                <a:cs typeface="Arial" pitchFamily="34" charset="0"/>
              </a:rPr>
            </a:br>
            <a:endParaRPr lang="es-ES" sz="1800" dirty="0">
              <a:latin typeface="Arial" pitchFamily="34" charset="0"/>
              <a:cs typeface="Arial" pitchFamily="34" charset="0"/>
            </a:endParaRPr>
          </a:p>
        </p:txBody>
      </p:sp>
    </p:spTree>
    <p:extLst>
      <p:ext uri="{BB962C8B-B14F-4D97-AF65-F5344CB8AC3E}">
        <p14:creationId xmlns:p14="http://schemas.microsoft.com/office/powerpoint/2010/main" xmlns="" val="873306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5" name="Rectangle 3"/>
          <p:cNvSpPr>
            <a:spLocks noChangeArrowheads="1"/>
          </p:cNvSpPr>
          <p:nvPr/>
        </p:nvSpPr>
        <p:spPr bwMode="auto">
          <a:xfrm rot="10820684" flipV="1">
            <a:off x="835025" y="644372"/>
            <a:ext cx="7500938" cy="54722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20000"/>
              </a:spcBef>
            </a:pPr>
            <a:r>
              <a:rPr lang="es-ES_tradnl" sz="2800" b="1" dirty="0" smtClean="0">
                <a:latin typeface="Arial" pitchFamily="34" charset="0"/>
                <a:cs typeface="Arial" pitchFamily="34" charset="0"/>
              </a:rPr>
              <a:t>Sobre los Tipos de Abuelas Cuidadoras</a:t>
            </a:r>
          </a:p>
          <a:p>
            <a:pPr algn="l">
              <a:spcBef>
                <a:spcPct val="20000"/>
              </a:spcBef>
            </a:pPr>
            <a:endParaRPr lang="es-ES_tradnl" sz="2800" dirty="0">
              <a:latin typeface="Arial" pitchFamily="34" charset="0"/>
              <a:cs typeface="Arial" pitchFamily="34" charset="0"/>
            </a:endParaRPr>
          </a:p>
          <a:p>
            <a:pPr algn="l">
              <a:spcBef>
                <a:spcPct val="20000"/>
              </a:spcBef>
            </a:pPr>
            <a:r>
              <a:rPr lang="es-ES_tradnl" sz="2000" dirty="0" smtClean="0">
                <a:latin typeface="Arial" pitchFamily="34" charset="0"/>
                <a:cs typeface="Arial" pitchFamily="34" charset="0"/>
              </a:rPr>
              <a:t>ABUELAS </a:t>
            </a:r>
            <a:r>
              <a:rPr lang="es-ES_tradnl" sz="2000" dirty="0">
                <a:latin typeface="Arial" pitchFamily="34" charset="0"/>
                <a:cs typeface="Arial" pitchFamily="34" charset="0"/>
              </a:rPr>
              <a:t>CUIDADORAS DE </a:t>
            </a:r>
            <a:r>
              <a:rPr lang="es-ES_tradnl" sz="2000" dirty="0" smtClean="0">
                <a:latin typeface="Arial" pitchFamily="34" charset="0"/>
                <a:cs typeface="Arial" pitchFamily="34" charset="0"/>
              </a:rPr>
              <a:t>DÍA con/sin PAREJA (abuelas canguros). La mayoría +5 H/día</a:t>
            </a:r>
            <a:endParaRPr lang="es-ES_tradnl" sz="2000" dirty="0">
              <a:latin typeface="Arial" pitchFamily="34" charset="0"/>
              <a:cs typeface="Arial" pitchFamily="34" charset="0"/>
            </a:endParaRPr>
          </a:p>
          <a:p>
            <a:pPr marL="342900" indent="-342900" algn="l">
              <a:spcBef>
                <a:spcPct val="20000"/>
              </a:spcBef>
            </a:pPr>
            <a:endParaRPr lang="es-ES_tradnl" sz="2000" dirty="0">
              <a:latin typeface="Arial" pitchFamily="34" charset="0"/>
              <a:cs typeface="Arial" pitchFamily="34" charset="0"/>
            </a:endParaRPr>
          </a:p>
          <a:p>
            <a:pPr marL="342900" indent="-342900" algn="l">
              <a:spcBef>
                <a:spcPct val="20000"/>
              </a:spcBef>
              <a:buFontTx/>
              <a:buChar char="•"/>
            </a:pPr>
            <a:endParaRPr lang="es-ES_tradnl" sz="2000" dirty="0">
              <a:latin typeface="Arial" pitchFamily="34" charset="0"/>
              <a:cs typeface="Arial" pitchFamily="34" charset="0"/>
            </a:endParaRPr>
          </a:p>
          <a:p>
            <a:pPr algn="l">
              <a:spcBef>
                <a:spcPct val="20000"/>
              </a:spcBef>
            </a:pPr>
            <a:r>
              <a:rPr lang="es-ES_tradnl" sz="2000" dirty="0">
                <a:latin typeface="Arial" pitchFamily="34" charset="0"/>
                <a:cs typeface="Arial" pitchFamily="34" charset="0"/>
              </a:rPr>
              <a:t>ABUELAS CUIDADORAS A TIEMPO </a:t>
            </a:r>
            <a:r>
              <a:rPr lang="es-ES_tradnl" sz="2000" dirty="0" smtClean="0">
                <a:latin typeface="Arial" pitchFamily="34" charset="0"/>
                <a:cs typeface="Arial" pitchFamily="34" charset="0"/>
              </a:rPr>
              <a:t>COMPLETO con/sin PAREJA </a:t>
            </a:r>
            <a:r>
              <a:rPr lang="es-ES_tradnl" sz="2000" b="1" dirty="0" smtClean="0">
                <a:latin typeface="Arial" pitchFamily="34" charset="0"/>
                <a:cs typeface="Arial" pitchFamily="34" charset="0"/>
              </a:rPr>
              <a:t>Nuevo tipo de Hogares </a:t>
            </a:r>
            <a:r>
              <a:rPr lang="es-ES_tradnl" sz="2000" dirty="0" smtClean="0">
                <a:latin typeface="Arial" pitchFamily="34" charset="0"/>
                <a:cs typeface="Arial" pitchFamily="34" charset="0"/>
              </a:rPr>
              <a:t>(en </a:t>
            </a:r>
            <a:r>
              <a:rPr lang="es-ES_tradnl" sz="2000" dirty="0">
                <a:latin typeface="Arial" pitchFamily="34" charset="0"/>
                <a:cs typeface="Arial" pitchFamily="34" charset="0"/>
              </a:rPr>
              <a:t>algunos países representan el 10% de la población</a:t>
            </a:r>
            <a:r>
              <a:rPr lang="es-ES_tradnl" sz="2000" dirty="0" smtClean="0">
                <a:latin typeface="Arial" pitchFamily="34" charset="0"/>
                <a:cs typeface="Arial" pitchFamily="34" charset="0"/>
              </a:rPr>
              <a:t>). Es una población en aumento. !!!!!!!!! </a:t>
            </a:r>
            <a:endParaRPr lang="es-ES_tradnl" sz="2000" dirty="0">
              <a:latin typeface="Arial" pitchFamily="34" charset="0"/>
              <a:cs typeface="Arial" pitchFamily="34" charset="0"/>
            </a:endParaRPr>
          </a:p>
          <a:p>
            <a:pPr marL="342900" indent="-342900" algn="l">
              <a:spcBef>
                <a:spcPct val="20000"/>
              </a:spcBef>
              <a:buFontTx/>
              <a:buChar char="•"/>
            </a:pPr>
            <a:endParaRPr lang="es-ES_tradnl" sz="2000" dirty="0">
              <a:latin typeface="Arial" pitchFamily="34" charset="0"/>
              <a:cs typeface="Arial" pitchFamily="34" charset="0"/>
            </a:endParaRPr>
          </a:p>
          <a:p>
            <a:pPr marL="342900" indent="-342900" algn="l">
              <a:spcBef>
                <a:spcPct val="20000"/>
              </a:spcBef>
            </a:pPr>
            <a:endParaRPr lang="es-ES_tradnl" sz="2000" dirty="0">
              <a:latin typeface="Arial" pitchFamily="34" charset="0"/>
              <a:cs typeface="Arial" pitchFamily="34" charset="0"/>
            </a:endParaRPr>
          </a:p>
          <a:p>
            <a:pPr algn="l">
              <a:spcBef>
                <a:spcPct val="20000"/>
              </a:spcBef>
            </a:pPr>
            <a:r>
              <a:rPr lang="es-ES_tradnl" sz="2000" i="1" dirty="0" smtClean="0">
                <a:latin typeface="Arial" pitchFamily="34" charset="0"/>
                <a:cs typeface="Arial" pitchFamily="34" charset="0"/>
              </a:rPr>
              <a:t>Las abuelas cuidadoras las podemos identificar en todos los tipos de familias  (divorciadas, monoparentales, biparentales…) clases sociales y culturas.</a:t>
            </a:r>
            <a:endParaRPr lang="es-ES_tradnl" sz="2000" i="1" dirty="0">
              <a:latin typeface="Arial" pitchFamily="34" charset="0"/>
              <a:cs typeface="Arial" pitchFamily="34" charset="0"/>
            </a:endParaRPr>
          </a:p>
        </p:txBody>
      </p:sp>
    </p:spTree>
    <p:extLst>
      <p:ext uri="{BB962C8B-B14F-4D97-AF65-F5344CB8AC3E}">
        <p14:creationId xmlns:p14="http://schemas.microsoft.com/office/powerpoint/2010/main" xmlns="" val="243310753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wipe(up)">
                                      <p:cBhvr>
                                        <p:cTn id="7" dur="500"/>
                                        <p:tgtEl>
                                          <p:spTgt spid="69635">
                                            <p:txEl>
                                              <p:pRg st="0" end="0"/>
                                            </p:tx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9635">
                                            <p:txEl>
                                              <p:pRg st="2" end="2"/>
                                            </p:txEl>
                                          </p:spTgt>
                                        </p:tgtEl>
                                        <p:attrNameLst>
                                          <p:attrName>style.visibility</p:attrName>
                                        </p:attrNameLst>
                                      </p:cBhvr>
                                      <p:to>
                                        <p:strVal val="visible"/>
                                      </p:to>
                                    </p:set>
                                    <p:animEffect transition="in" filter="wipe(up)">
                                      <p:cBhvr>
                                        <p:cTn id="11" dur="500"/>
                                        <p:tgtEl>
                                          <p:spTgt spid="69635">
                                            <p:txEl>
                                              <p:pRg st="2" end="2"/>
                                            </p:txEl>
                                          </p:spTgt>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9635">
                                            <p:txEl>
                                              <p:pRg st="5" end="5"/>
                                            </p:txEl>
                                          </p:spTgt>
                                        </p:tgtEl>
                                        <p:attrNameLst>
                                          <p:attrName>style.visibility</p:attrName>
                                        </p:attrNameLst>
                                      </p:cBhvr>
                                      <p:to>
                                        <p:strVal val="visible"/>
                                      </p:to>
                                    </p:set>
                                    <p:animEffect transition="in" filter="wipe(up)">
                                      <p:cBhvr>
                                        <p:cTn id="15" dur="500"/>
                                        <p:tgtEl>
                                          <p:spTgt spid="69635">
                                            <p:txEl>
                                              <p:pRg st="5" end="5"/>
                                            </p:tx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69635">
                                            <p:txEl>
                                              <p:pRg st="8" end="8"/>
                                            </p:txEl>
                                          </p:spTgt>
                                        </p:tgtEl>
                                        <p:attrNameLst>
                                          <p:attrName>style.visibility</p:attrName>
                                        </p:attrNameLst>
                                      </p:cBhvr>
                                      <p:to>
                                        <p:strVal val="visible"/>
                                      </p:to>
                                    </p:set>
                                    <p:animEffect transition="in" filter="wipe(up)">
                                      <p:cBhvr>
                                        <p:cTn id="19" dur="500"/>
                                        <p:tgtEl>
                                          <p:spTgt spid="696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7" name="Rectangle 5"/>
          <p:cNvSpPr>
            <a:spLocks noGrp="1" noChangeArrowheads="1"/>
          </p:cNvSpPr>
          <p:nvPr>
            <p:ph type="body" idx="1"/>
          </p:nvPr>
        </p:nvSpPr>
        <p:spPr>
          <a:xfrm>
            <a:off x="1331640" y="836712"/>
            <a:ext cx="6912768" cy="5086350"/>
          </a:xfrm>
        </p:spPr>
        <p:txBody>
          <a:bodyPr>
            <a:normAutofit fontScale="62500" lnSpcReduction="20000"/>
          </a:bodyPr>
          <a:lstStyle/>
          <a:p>
            <a:pPr marL="0" indent="0">
              <a:buNone/>
            </a:pPr>
            <a:r>
              <a:rPr lang="es-ES" sz="2900" b="1" dirty="0" smtClean="0">
                <a:latin typeface="Arial" pitchFamily="34" charset="0"/>
                <a:cs typeface="Arial" pitchFamily="34" charset="0"/>
              </a:rPr>
              <a:t>SOBRE EL CONTEXTO PATRIARCAL DEL QUE VENIMOS Y DONDE AUN ESTAMOS: </a:t>
            </a:r>
          </a:p>
          <a:p>
            <a:pPr marL="0" indent="0">
              <a:buNone/>
            </a:pPr>
            <a:endParaRPr lang="es-ES" sz="2400" dirty="0">
              <a:latin typeface="Arial" pitchFamily="34" charset="0"/>
              <a:cs typeface="Arial" pitchFamily="34" charset="0"/>
            </a:endParaRPr>
          </a:p>
          <a:p>
            <a:pPr marL="0" indent="0">
              <a:buNone/>
            </a:pPr>
            <a:r>
              <a:rPr lang="es-ES" sz="2400" dirty="0" smtClean="0">
                <a:latin typeface="Arial" pitchFamily="34" charset="0"/>
                <a:cs typeface="Arial" pitchFamily="34" charset="0"/>
              </a:rPr>
              <a:t>ABUELAS – OS : MUJERES Y HOMBRES DE MITAD DEL SXX: </a:t>
            </a:r>
          </a:p>
          <a:p>
            <a:pPr marL="0" indent="0">
              <a:buNone/>
            </a:pPr>
            <a:r>
              <a:rPr lang="es-ES" sz="2400" dirty="0" smtClean="0">
                <a:latin typeface="Arial" pitchFamily="34" charset="0"/>
                <a:cs typeface="Arial" pitchFamily="34" charset="0"/>
              </a:rPr>
              <a:t>Mujeres en el hogar, amas de casa, con frecuencia grandes penurias económicas en sus infancias -adolescencias y con </a:t>
            </a:r>
            <a:r>
              <a:rPr lang="es-ES" sz="2400" b="1" dirty="0" smtClean="0">
                <a:latin typeface="Arial" pitchFamily="34" charset="0"/>
                <a:cs typeface="Arial" pitchFamily="34" charset="0"/>
              </a:rPr>
              <a:t>el mandato social de los cuidados familiares. Hombres trabajando fuera de la casa y que a veces ayudan. Socialización y mentalidad patriarcal con mucha influencia de moral católica: sumisa, buena, entregada, sacrificada……</a:t>
            </a:r>
          </a:p>
          <a:p>
            <a:pPr marL="0" indent="0">
              <a:buNone/>
            </a:pPr>
            <a:endParaRPr lang="es-ES" sz="2400" dirty="0" smtClean="0">
              <a:latin typeface="Arial" pitchFamily="34" charset="0"/>
              <a:cs typeface="Arial" pitchFamily="34" charset="0"/>
            </a:endParaRPr>
          </a:p>
          <a:p>
            <a:pPr marL="0" indent="0">
              <a:buNone/>
            </a:pPr>
            <a:r>
              <a:rPr lang="es-ES" sz="2400" dirty="0" smtClean="0">
                <a:latin typeface="Arial" pitchFamily="34" charset="0"/>
                <a:cs typeface="Arial" pitchFamily="34" charset="0"/>
              </a:rPr>
              <a:t>HIJAS – OS : MUJERES Y HOMBRES DEL FINAL SXX : </a:t>
            </a:r>
          </a:p>
          <a:p>
            <a:pPr marL="0" indent="0">
              <a:buNone/>
            </a:pPr>
            <a:r>
              <a:rPr lang="es-ES" sz="2400" dirty="0" smtClean="0">
                <a:latin typeface="Arial" pitchFamily="34" charset="0"/>
                <a:cs typeface="Arial" pitchFamily="34" charset="0"/>
              </a:rPr>
              <a:t>Mujeres luchando por tener independencia económica y por conciliar el trabajo fuera , las labores de casa y la crianza de los hijos/as. Problemas de incorporación al mercado laboral y falta de políticas publicas conciliadoras. </a:t>
            </a:r>
            <a:r>
              <a:rPr lang="es-ES" sz="2400" b="1" dirty="0" smtClean="0">
                <a:latin typeface="Arial" pitchFamily="34" charset="0"/>
                <a:cs typeface="Arial" pitchFamily="34" charset="0"/>
              </a:rPr>
              <a:t>Socialización patriarcal y mentalidad más abierta. Distribución de tareas no igualitarias</a:t>
            </a:r>
          </a:p>
          <a:p>
            <a:pPr marL="0" indent="0">
              <a:buNone/>
            </a:pPr>
            <a:endParaRPr lang="es-ES" sz="2400" b="1" dirty="0" smtClean="0">
              <a:latin typeface="Arial" pitchFamily="34" charset="0"/>
              <a:cs typeface="Arial" pitchFamily="34" charset="0"/>
            </a:endParaRPr>
          </a:p>
          <a:p>
            <a:pPr marL="0" indent="0">
              <a:buNone/>
            </a:pPr>
            <a:r>
              <a:rPr lang="es-ES" sz="2400" dirty="0" smtClean="0">
                <a:latin typeface="Arial" pitchFamily="34" charset="0"/>
                <a:cs typeface="Arial" pitchFamily="34" charset="0"/>
              </a:rPr>
              <a:t>NIETAS Y NIETOS: CHICAS-CHICOS DEL S XXI</a:t>
            </a:r>
          </a:p>
          <a:p>
            <a:pPr marL="0" indent="0">
              <a:buNone/>
            </a:pPr>
            <a:r>
              <a:rPr lang="es-ES" sz="2400" dirty="0" smtClean="0">
                <a:latin typeface="Arial" pitchFamily="34" charset="0"/>
                <a:cs typeface="Arial" pitchFamily="34" charset="0"/>
              </a:rPr>
              <a:t>Chicas reproduciendo o peleando la atribución de roles de género a ellas. Mentalidad abierta y tolerante ante la diversidad…</a:t>
            </a:r>
            <a:r>
              <a:rPr lang="es-ES" sz="2400" b="1" dirty="0" smtClean="0">
                <a:latin typeface="Arial" pitchFamily="34" charset="0"/>
                <a:cs typeface="Arial" pitchFamily="34" charset="0"/>
              </a:rPr>
              <a:t>Socialización múltiple, aparentemente más igualitaria pero que aun está reproduciendo los principios patriarcales</a:t>
            </a:r>
            <a:r>
              <a:rPr lang="es-ES" sz="2400" dirty="0" smtClean="0">
                <a:latin typeface="Arial" pitchFamily="34" charset="0"/>
                <a:cs typeface="Arial" pitchFamily="34" charset="0"/>
              </a:rPr>
              <a:t> en familias, escuelas, grupos de  iguales, parejas, medios de comunicación….</a:t>
            </a:r>
            <a:endParaRPr lang="es-ES" sz="2400" dirty="0">
              <a:latin typeface="Arial" pitchFamily="34" charset="0"/>
              <a:cs typeface="Arial" pitchFamily="34" charset="0"/>
            </a:endParaRPr>
          </a:p>
          <a:p>
            <a:pPr marL="0" indent="0">
              <a:buNone/>
            </a:pPr>
            <a:endParaRPr lang="es-ES" sz="2400" b="1" dirty="0" smtClean="0">
              <a:latin typeface="Arial" pitchFamily="34" charset="0"/>
              <a:cs typeface="Arial" pitchFamily="34" charset="0"/>
            </a:endParaRPr>
          </a:p>
          <a:p>
            <a:pPr marL="0" indent="0">
              <a:buNone/>
            </a:pPr>
            <a:endParaRPr lang="es-ES" sz="2400" dirty="0" smtClean="0">
              <a:latin typeface="Arial" pitchFamily="34" charset="0"/>
              <a:cs typeface="Arial" pitchFamily="34" charset="0"/>
            </a:endParaRPr>
          </a:p>
          <a:p>
            <a:pPr marL="0" indent="0">
              <a:buNone/>
            </a:pPr>
            <a:endParaRPr lang="es-ES" sz="2400" dirty="0">
              <a:latin typeface="Arial" pitchFamily="34" charset="0"/>
              <a:cs typeface="Arial" pitchFamily="34" charset="0"/>
            </a:endParaRPr>
          </a:p>
          <a:p>
            <a:pPr marL="0" indent="0">
              <a:buNone/>
            </a:pPr>
            <a:endParaRPr lang="es-ES" sz="2400" dirty="0" smtClean="0">
              <a:latin typeface="Arial" pitchFamily="34" charset="0"/>
              <a:cs typeface="Arial" pitchFamily="34" charset="0"/>
            </a:endParaRPr>
          </a:p>
        </p:txBody>
      </p:sp>
    </p:spTree>
    <p:extLst>
      <p:ext uri="{BB962C8B-B14F-4D97-AF65-F5344CB8AC3E}">
        <p14:creationId xmlns:p14="http://schemas.microsoft.com/office/powerpoint/2010/main" xmlns="" val="29117615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43608" y="288925"/>
            <a:ext cx="7416824" cy="1066800"/>
          </a:xfrm>
        </p:spPr>
        <p:txBody>
          <a:bodyPr>
            <a:normAutofit/>
          </a:bodyPr>
          <a:lstStyle/>
          <a:p>
            <a:r>
              <a:rPr lang="es-ES" sz="2000" b="1" dirty="0">
                <a:latin typeface="Arial" pitchFamily="34" charset="0"/>
                <a:cs typeface="Arial" pitchFamily="34" charset="0"/>
              </a:rPr>
              <a:t>LO QUE DICEN LOS ESTUDIOS SOBRE </a:t>
            </a:r>
            <a:r>
              <a:rPr lang="es-ES" sz="2000" b="1" dirty="0" smtClean="0">
                <a:latin typeface="Arial" pitchFamily="34" charset="0"/>
                <a:cs typeface="Arial" pitchFamily="34" charset="0"/>
              </a:rPr>
              <a:t>LAS ABUELAS CUIDADORAS….</a:t>
            </a:r>
            <a:r>
              <a:rPr lang="es-ES" sz="2000" b="1" dirty="0">
                <a:latin typeface="Arial" pitchFamily="34" charset="0"/>
                <a:cs typeface="Arial" pitchFamily="34" charset="0"/>
              </a:rPr>
              <a:t/>
            </a:r>
            <a:br>
              <a:rPr lang="es-ES" sz="2000" b="1" dirty="0">
                <a:latin typeface="Arial" pitchFamily="34" charset="0"/>
                <a:cs typeface="Arial" pitchFamily="34" charset="0"/>
              </a:rPr>
            </a:br>
            <a:endParaRPr lang="es-ES_tradnl" sz="2000" dirty="0">
              <a:solidFill>
                <a:schemeClr val="tx1"/>
              </a:solidFill>
            </a:endParaRPr>
          </a:p>
        </p:txBody>
      </p:sp>
      <p:sp>
        <p:nvSpPr>
          <p:cNvPr id="20513" name="Text Box 33"/>
          <p:cNvSpPr txBox="1">
            <a:spLocks noChangeArrowheads="1"/>
          </p:cNvSpPr>
          <p:nvPr/>
        </p:nvSpPr>
        <p:spPr bwMode="auto">
          <a:xfrm>
            <a:off x="1043608" y="1628800"/>
            <a:ext cx="7416824" cy="41857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l"/>
            <a:r>
              <a:rPr lang="es-ES_tradnl" sz="2000" b="1" dirty="0" smtClean="0"/>
              <a:t>PRESENCIA DE CARGA OBJETIVA Y SUBJETIVA</a:t>
            </a:r>
          </a:p>
          <a:p>
            <a:pPr algn="l"/>
            <a:endParaRPr lang="es-ES_tradnl" sz="2000" dirty="0" smtClean="0"/>
          </a:p>
          <a:p>
            <a:pPr algn="l"/>
            <a:r>
              <a:rPr lang="es-ES_tradnl" dirty="0" smtClean="0">
                <a:latin typeface="Arial" pitchFamily="34" charset="0"/>
                <a:cs typeface="Arial" pitchFamily="34" charset="0"/>
              </a:rPr>
              <a:t>Tareas y horas de cuidados: comida, ropa, deberes, amigos…..</a:t>
            </a:r>
          </a:p>
          <a:p>
            <a:pPr algn="l"/>
            <a:r>
              <a:rPr lang="es-ES_tradnl" dirty="0" smtClean="0">
                <a:latin typeface="Arial" pitchFamily="34" charset="0"/>
                <a:cs typeface="Arial" pitchFamily="34" charset="0"/>
              </a:rPr>
              <a:t>Preocupaciones, conflictos….en relación a la crianza y educación, normas, valores…de sus nietos y nietas </a:t>
            </a:r>
            <a:endParaRPr lang="es-ES_tradnl" dirty="0">
              <a:latin typeface="Arial" pitchFamily="34" charset="0"/>
              <a:cs typeface="Arial" pitchFamily="34" charset="0"/>
            </a:endParaRPr>
          </a:p>
          <a:p>
            <a:pPr algn="l"/>
            <a:endParaRPr lang="es-ES_tradnl" sz="2000" dirty="0"/>
          </a:p>
          <a:p>
            <a:pPr algn="l"/>
            <a:r>
              <a:rPr lang="es-ES_tradnl" sz="2000" b="1" dirty="0" smtClean="0"/>
              <a:t>PRESENCIA DE CUIDADOS MULTIPLES</a:t>
            </a:r>
          </a:p>
          <a:p>
            <a:pPr marL="342900" indent="-342900" algn="l">
              <a:buFontTx/>
              <a:buChar char="-"/>
            </a:pPr>
            <a:r>
              <a:rPr lang="es-ES_tradnl" dirty="0" smtClean="0">
                <a:latin typeface="Arial" pitchFamily="34" charset="0"/>
                <a:cs typeface="Arial" pitchFamily="34" charset="0"/>
              </a:rPr>
              <a:t>Pareja</a:t>
            </a:r>
          </a:p>
          <a:p>
            <a:pPr marL="342900" indent="-342900" algn="l">
              <a:buFontTx/>
              <a:buChar char="-"/>
            </a:pPr>
            <a:r>
              <a:rPr lang="es-ES_tradnl" dirty="0" smtClean="0">
                <a:latin typeface="Arial" pitchFamily="34" charset="0"/>
                <a:cs typeface="Arial" pitchFamily="34" charset="0"/>
              </a:rPr>
              <a:t>Hijos/as padres/madres de los nietos y nietas</a:t>
            </a:r>
          </a:p>
          <a:p>
            <a:pPr marL="342900" indent="-342900" algn="l">
              <a:buFontTx/>
              <a:buChar char="-"/>
            </a:pPr>
            <a:r>
              <a:rPr lang="es-ES_tradnl" dirty="0" smtClean="0">
                <a:latin typeface="Arial" pitchFamily="34" charset="0"/>
                <a:cs typeface="Arial" pitchFamily="34" charset="0"/>
              </a:rPr>
              <a:t>Otros hijos/as</a:t>
            </a:r>
          </a:p>
          <a:p>
            <a:pPr marL="342900" indent="-342900" algn="l">
              <a:buFontTx/>
              <a:buChar char="-"/>
            </a:pPr>
            <a:r>
              <a:rPr lang="es-ES_tradnl" dirty="0">
                <a:latin typeface="Arial" pitchFamily="34" charset="0"/>
                <a:cs typeface="Arial" pitchFamily="34" charset="0"/>
              </a:rPr>
              <a:t>F</a:t>
            </a:r>
            <a:r>
              <a:rPr lang="es-ES_tradnl" dirty="0" smtClean="0">
                <a:latin typeface="Arial" pitchFamily="34" charset="0"/>
                <a:cs typeface="Arial" pitchFamily="34" charset="0"/>
              </a:rPr>
              <a:t>amiliares dependientes</a:t>
            </a:r>
          </a:p>
          <a:p>
            <a:pPr algn="l"/>
            <a:endParaRPr lang="es-ES_tradnl" sz="2000" dirty="0"/>
          </a:p>
          <a:p>
            <a:pPr algn="l"/>
            <a:endParaRPr lang="es-ES_tradnl" sz="2000" dirty="0"/>
          </a:p>
          <a:p>
            <a:pPr algn="l"/>
            <a:endParaRPr lang="es-ES_tradnl" sz="2000" dirty="0" smtClean="0"/>
          </a:p>
        </p:txBody>
      </p:sp>
    </p:spTree>
    <p:extLst>
      <p:ext uri="{BB962C8B-B14F-4D97-AF65-F5344CB8AC3E}">
        <p14:creationId xmlns:p14="http://schemas.microsoft.com/office/powerpoint/2010/main" xmlns="" val="299614150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0513"/>
                                        </p:tgtEl>
                                        <p:attrNameLst>
                                          <p:attrName>style.visibility</p:attrName>
                                        </p:attrNameLst>
                                      </p:cBhvr>
                                      <p:to>
                                        <p:strVal val="visible"/>
                                      </p:to>
                                    </p:set>
                                    <p:animEffect transition="in" filter="wipe(up)">
                                      <p:cBhvr>
                                        <p:cTn id="7" dur="500"/>
                                        <p:tgtEl>
                                          <p:spTgt spid="20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Rectángulo"/>
          <p:cNvSpPr/>
          <p:nvPr/>
        </p:nvSpPr>
        <p:spPr>
          <a:xfrm>
            <a:off x="611560" y="188640"/>
            <a:ext cx="7632848" cy="6401753"/>
          </a:xfrm>
          <a:prstGeom prst="rect">
            <a:avLst/>
          </a:prstGeom>
        </p:spPr>
        <p:txBody>
          <a:bodyPr wrap="square">
            <a:spAutoFit/>
          </a:bodyPr>
          <a:lstStyle/>
          <a:p>
            <a:r>
              <a:rPr lang="es-ES" sz="2000" b="1" dirty="0" smtClean="0">
                <a:latin typeface="Arial" pitchFamily="34" charset="0"/>
                <a:cs typeface="Arial" pitchFamily="34" charset="0"/>
              </a:rPr>
              <a:t>LO QUE DICEN LOS ESTUDIOS SOBRE LAS ABUELAS CUIDADORAS</a:t>
            </a:r>
            <a:r>
              <a:rPr lang="es-ES" b="1" dirty="0" smtClean="0">
                <a:latin typeface="Arial" pitchFamily="34" charset="0"/>
                <a:cs typeface="Arial" pitchFamily="34" charset="0"/>
              </a:rPr>
              <a:t> </a:t>
            </a:r>
          </a:p>
          <a:p>
            <a:endParaRPr lang="es-ES" b="1" dirty="0" smtClean="0">
              <a:latin typeface="Arial" pitchFamily="34" charset="0"/>
              <a:cs typeface="Arial" pitchFamily="34" charset="0"/>
            </a:endParaRPr>
          </a:p>
          <a:p>
            <a:r>
              <a:rPr lang="es-ES" sz="1600" dirty="0" smtClean="0">
                <a:latin typeface="Arial" pitchFamily="34" charset="0"/>
                <a:cs typeface="Arial" pitchFamily="34" charset="0"/>
              </a:rPr>
              <a:t>LAS ABUELAS TIENEN CONTRADICCIONES</a:t>
            </a:r>
          </a:p>
          <a:p>
            <a:r>
              <a:rPr lang="es-ES" sz="1600" dirty="0" smtClean="0">
                <a:latin typeface="Arial" pitchFamily="34" charset="0"/>
                <a:cs typeface="Arial" pitchFamily="34" charset="0"/>
              </a:rPr>
              <a:t>Por una parte tendrían más libertad y tiempo para ellas, por otra desean ayudar a sus hijos/as, por una parte estén cansadas y hartas, por otra se revitalizan con los nietos/as, por otra tienen culpa, por otra satisfacción……y casi siempre se descuidan a si mismas </a:t>
            </a:r>
          </a:p>
          <a:p>
            <a:endParaRPr lang="es-ES" sz="1600" dirty="0" smtClean="0">
              <a:latin typeface="Arial" pitchFamily="34" charset="0"/>
              <a:cs typeface="Arial" pitchFamily="34" charset="0"/>
            </a:endParaRPr>
          </a:p>
          <a:p>
            <a:r>
              <a:rPr lang="es-ES" sz="1600" dirty="0" smtClean="0">
                <a:latin typeface="Arial" pitchFamily="34" charset="0"/>
                <a:cs typeface="Arial" pitchFamily="34" charset="0"/>
              </a:rPr>
              <a:t>LAS ABUELAS TIENEN CONFLICTOS</a:t>
            </a:r>
          </a:p>
          <a:p>
            <a:r>
              <a:rPr lang="es-ES" sz="1600" dirty="0" smtClean="0">
                <a:latin typeface="Arial" pitchFamily="34" charset="0"/>
                <a:cs typeface="Arial" pitchFamily="34" charset="0"/>
              </a:rPr>
              <a:t>Con los hijos e hijas, con la pareja, con las otras abuelas de sus nietos y nietas, con amigas, vecinas……</a:t>
            </a:r>
          </a:p>
          <a:p>
            <a:endParaRPr lang="es-ES" sz="1600" dirty="0" smtClean="0">
              <a:latin typeface="Arial" pitchFamily="34" charset="0"/>
              <a:cs typeface="Arial" pitchFamily="34" charset="0"/>
            </a:endParaRPr>
          </a:p>
          <a:p>
            <a:r>
              <a:rPr lang="es-ES" sz="1600" dirty="0" smtClean="0">
                <a:latin typeface="Arial" pitchFamily="34" charset="0"/>
                <a:cs typeface="Arial" pitchFamily="34" charset="0"/>
              </a:rPr>
              <a:t>LAS ABUELAS TIENEN SATISFACCIONES</a:t>
            </a:r>
          </a:p>
          <a:p>
            <a:r>
              <a:rPr lang="es-ES" sz="1600" dirty="0" smtClean="0">
                <a:latin typeface="Arial" pitchFamily="34" charset="0"/>
                <a:cs typeface="Arial" pitchFamily="34" charset="0"/>
              </a:rPr>
              <a:t>Por ayudar, por estar con sus nietos y nietas, por conocer otras familias, por vitalizarse con el contacto con los/as niños/as de su familia etc….</a:t>
            </a:r>
          </a:p>
          <a:p>
            <a:endParaRPr lang="es-ES" sz="1600" dirty="0" smtClean="0">
              <a:latin typeface="Arial" pitchFamily="34" charset="0"/>
              <a:cs typeface="Arial" pitchFamily="34" charset="0"/>
            </a:endParaRPr>
          </a:p>
          <a:p>
            <a:r>
              <a:rPr lang="es-ES" sz="1600" dirty="0" smtClean="0">
                <a:latin typeface="Arial" pitchFamily="34" charset="0"/>
                <a:cs typeface="Arial" pitchFamily="34" charset="0"/>
              </a:rPr>
              <a:t>NECESITAN RECONOCIMIENTO </a:t>
            </a:r>
            <a:r>
              <a:rPr lang="es-ES" sz="1600" dirty="0">
                <a:latin typeface="Arial" pitchFamily="34" charset="0"/>
                <a:cs typeface="Arial" pitchFamily="34" charset="0"/>
              </a:rPr>
              <a:t>Y APOYO EMOCIONAL</a:t>
            </a:r>
          </a:p>
          <a:p>
            <a:r>
              <a:rPr lang="es-ES" sz="1600" dirty="0">
                <a:latin typeface="Arial" pitchFamily="34" charset="0"/>
                <a:cs typeface="Arial" pitchFamily="34" charset="0"/>
              </a:rPr>
              <a:t>Contar sus historias, reunirse con otras abuelas, </a:t>
            </a:r>
            <a:r>
              <a:rPr lang="es-ES" sz="1600" dirty="0" smtClean="0">
                <a:latin typeface="Arial" pitchFamily="34" charset="0"/>
                <a:cs typeface="Arial" pitchFamily="34" charset="0"/>
              </a:rPr>
              <a:t>tener amigas, hacer actividades fuera de casa, pasarlo bien………</a:t>
            </a:r>
            <a:endParaRPr lang="es-ES" sz="1600" dirty="0">
              <a:latin typeface="Arial" pitchFamily="34" charset="0"/>
              <a:cs typeface="Arial" pitchFamily="34" charset="0"/>
            </a:endParaRPr>
          </a:p>
          <a:p>
            <a:endParaRPr lang="es-ES" sz="2000" dirty="0">
              <a:latin typeface="Arial" pitchFamily="34" charset="0"/>
              <a:cs typeface="Arial" pitchFamily="34" charset="0"/>
            </a:endParaRPr>
          </a:p>
          <a:p>
            <a:r>
              <a:rPr lang="es-ES_tradnl" sz="2000" b="1" dirty="0"/>
              <a:t>LA IMPORTANCIA DEL  SENTIDO </a:t>
            </a:r>
            <a:r>
              <a:rPr lang="es-ES_tradnl" sz="2000" b="1" dirty="0" smtClean="0"/>
              <a:t> VITAL QUE ELLAS DAN A </a:t>
            </a:r>
            <a:r>
              <a:rPr lang="es-ES_tradnl" sz="2000" b="1" dirty="0"/>
              <a:t>CUIDAR DE LOS </a:t>
            </a:r>
            <a:r>
              <a:rPr lang="es-ES_tradnl" sz="2000" b="1" dirty="0" smtClean="0"/>
              <a:t>NIETOS/AS</a:t>
            </a:r>
            <a:endParaRPr lang="es-ES" sz="2000" dirty="0" smtClean="0">
              <a:latin typeface="Arial" pitchFamily="34" charset="0"/>
              <a:cs typeface="Arial" pitchFamily="34" charset="0"/>
            </a:endParaRPr>
          </a:p>
          <a:p>
            <a:endParaRPr lang="es-ES" sz="2000" dirty="0">
              <a:latin typeface="Arial" pitchFamily="34" charset="0"/>
              <a:cs typeface="Arial" pitchFamily="34" charset="0"/>
            </a:endParaRPr>
          </a:p>
        </p:txBody>
      </p:sp>
    </p:spTree>
    <p:extLst>
      <p:ext uri="{BB962C8B-B14F-4D97-AF65-F5344CB8AC3E}">
        <p14:creationId xmlns:p14="http://schemas.microsoft.com/office/powerpoint/2010/main" xmlns="" val="172098188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2169</Words>
  <Application>Microsoft Office PowerPoint</Application>
  <PresentationFormat>Presentación en pantalla (4:3)</PresentationFormat>
  <Paragraphs>269</Paragraphs>
  <Slides>45</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45</vt:i4>
      </vt:variant>
    </vt:vector>
  </HeadingPairs>
  <TitlesOfParts>
    <vt:vector size="47" baseType="lpstr">
      <vt:lpstr>Tema de Office</vt:lpstr>
      <vt:lpstr>Hoja de cálculo</vt:lpstr>
      <vt:lpstr>Diapositiva 1</vt:lpstr>
      <vt:lpstr>Diapositiva 2</vt:lpstr>
      <vt:lpstr>Diapositiva 3</vt:lpstr>
      <vt:lpstr>Diapositiva 4</vt:lpstr>
      <vt:lpstr>SALIENDO DE LA INVISIBILIDAD…..  Varias  investigaciones y estudios sobre abuelas y abuelos cuidadores desde año 2000 Numerosos programas y talleres desde 2006 en distintas ciudades y pueblos (ej. Diputación de Sevilla)  Investigaciones recientes en España: - Estudio sobre el síndrome de  Abuelas Esclavas. Guijarro 2004  - Doble dependencia: Abuelos que cuidan nietos/as en España, 2009 - Investigación Abuelos y Abuelas para todos. Megias y Ballesteros. FAD 2011 - IMSERSO Encuesta de Mayores 2010  (mayores de 65 )  Actualmente + 50% de las abuelas y abuelos cuidan a sus nietos casi todos los días y el 45% casi todas las semanas  Los abuelos están implicados en los cuidados pero menos tiempo, con menos intensidad y con roles de género: acompañar, hacer actividades….  España: +- 7 horas Europa:     5 horas  </vt:lpstr>
      <vt:lpstr>Diapositiva 6</vt:lpstr>
      <vt:lpstr>Diapositiva 7</vt:lpstr>
      <vt:lpstr>LO QUE DICEN LOS ESTUDIOS SOBRE LAS ABUELAS CUIDADORAS…. </vt:lpstr>
      <vt:lpstr>Diapositiva 9</vt:lpstr>
      <vt:lpstr>Diapositiva 10</vt:lpstr>
      <vt:lpstr>Diapositiva 11</vt:lpstr>
      <vt:lpstr>IDENTIFICAR CONFLICTOS Y HACERSE PREGUNTAS  </vt:lpstr>
      <vt:lpstr>IMPORTANCIA DE CONSTRUIR REDES DE APOYO PARA LOS CUIDADOS DE NIETOS/AS</vt:lpstr>
      <vt:lpstr>REFLEXIONES FINALES</vt:lpstr>
      <vt:lpstr>Diapositiva 15</vt:lpstr>
      <vt:lpstr>Diapositiva 16</vt:lpstr>
      <vt:lpstr>Diapositiva 17</vt:lpstr>
      <vt:lpstr>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La risa fuente de bienestar para las abuelas cuidadoras</vt:lpstr>
      <vt:lpstr>La risa fuente de bienestar para las abuelas cuidadoras</vt:lpstr>
      <vt:lpstr>La risa fuente de bienestar para las abuelas cuidadoras</vt:lpstr>
      <vt:lpstr>      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La risa como fuente de bienestar para las abuelas cuidadoras</vt:lpstr>
      <vt:lpstr>                              Las risas como fuente de bienestar para las abuelas cuidadoras</vt:lpstr>
      <vt:lpstr>Las risas como fuente de bienestar para las abuelas cuidadoras</vt:lpstr>
      <vt:lpstr>Las risas como fuente de bienestar para las abuelas cuidadoras</vt:lpstr>
      <vt:lpstr>La risa como fuente de bienestar para las abuelas cuidadoras</vt:lpstr>
      <vt:lpstr>Diapositiva 45</vt:lpstr>
    </vt:vector>
  </TitlesOfParts>
  <Company>Universidad Pablo de Olavide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 </cp:lastModifiedBy>
  <cp:revision>25</cp:revision>
  <dcterms:created xsi:type="dcterms:W3CDTF">2013-11-22T15:56:58Z</dcterms:created>
  <dcterms:modified xsi:type="dcterms:W3CDTF">2013-12-03T08:15:13Z</dcterms:modified>
</cp:coreProperties>
</file>